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67C7-8F48-452E-A17B-1D13DB555F5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E2DC-A22F-4E22-B225-60866729D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3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67C7-8F48-452E-A17B-1D13DB555F5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E2DC-A22F-4E22-B225-60866729D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6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67C7-8F48-452E-A17B-1D13DB555F5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E2DC-A22F-4E22-B225-60866729D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7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67C7-8F48-452E-A17B-1D13DB555F5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E2DC-A22F-4E22-B225-60866729D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67C7-8F48-452E-A17B-1D13DB555F5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E2DC-A22F-4E22-B225-60866729D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2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67C7-8F48-452E-A17B-1D13DB555F5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E2DC-A22F-4E22-B225-60866729D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8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67C7-8F48-452E-A17B-1D13DB555F5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E2DC-A22F-4E22-B225-60866729D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64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67C7-8F48-452E-A17B-1D13DB555F5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E2DC-A22F-4E22-B225-60866729D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4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67C7-8F48-452E-A17B-1D13DB555F5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E2DC-A22F-4E22-B225-60866729D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8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67C7-8F48-452E-A17B-1D13DB555F5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E2DC-A22F-4E22-B225-60866729D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5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67C7-8F48-452E-A17B-1D13DB555F5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E2DC-A22F-4E22-B225-60866729D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3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F67C7-8F48-452E-A17B-1D13DB555F5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2E2DC-A22F-4E22-B225-60866729D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0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UYEN\Desktop\BACKGROUND\pngtree-flask-illustration-of-chemical-experiment-png-image_4543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7556" l="10000" r="90000">
                        <a14:backgroundMark x1="6833" y1="37222" x2="6833" y2="3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3603349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3930" y="260648"/>
            <a:ext cx="885007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BÀI 13: </a:t>
            </a:r>
          </a:p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PHẢN ỨNG HÓA HỌC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C:\Users\HUYEN\Desktop\BACKGROUND\pngtree-chemical-bottle-decoration-illustration-png-image_46636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73" b="90000" l="6417" r="90000">
                        <a14:foregroundMark x1="67167" y1="57851" x2="67167" y2="57851"/>
                        <a14:foregroundMark x1="73417" y1="52231" x2="73417" y2="52231"/>
                        <a14:foregroundMark x1="68000" y1="40826" x2="68000" y2="40826"/>
                        <a14:foregroundMark x1="75583" y1="36364" x2="75583" y2="36364"/>
                        <a14:foregroundMark x1="54333" y1="30331" x2="54333" y2="30331"/>
                        <a14:foregroundMark x1="37667" y1="30331" x2="37667" y2="30331"/>
                        <a14:foregroundMark x1="47417" y1="29008" x2="47417" y2="29008"/>
                        <a14:backgroundMark x1="4250" y1="20661" x2="4250" y2="20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394" y="2804435"/>
            <a:ext cx="4120741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UYEN\Desktop\BACKGROUND\pngtree-chemical-experiment-flask-illustration-png-image_45462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67" b="97667" l="4833" r="99000">
                        <a14:backgroundMark x1="2917" y1="38917" x2="2917" y2="38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4653136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4453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7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33315"/>
              </p:ext>
            </p:extLst>
          </p:nvPr>
        </p:nvGraphicFramePr>
        <p:xfrm>
          <a:off x="34143" y="446595"/>
          <a:ext cx="9144000" cy="641140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19872"/>
                <a:gridCol w="792088"/>
                <a:gridCol w="936104"/>
                <a:gridCol w="3995936"/>
              </a:tblGrid>
              <a:tr h="7604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3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r>
                        <a:rPr kumimoji="0" lang="en-US" sz="3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endParaRPr kumimoji="0" lang="en-US" sz="3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hoá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725115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Hoá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kumimoji="0" lang="en-US" sz="24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6393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a/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Dây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sắt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cắt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đinh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sắt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(Iron)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b/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Đốt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bột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sắt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(Iron)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oxygen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Iron (II, III) oxide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9376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c/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ta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hidrogen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oxygen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d/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Nung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vôi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Calicum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carbonate)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vôi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(Calcium oxide)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carbon dioxide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298" y="0"/>
            <a:ext cx="223844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TẬP 1: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82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751" name="Rectangle 7"/>
              <p:cNvSpPr>
                <a:spLocks noChangeArrowheads="1"/>
              </p:cNvSpPr>
              <p:nvPr/>
            </p:nvSpPr>
            <p:spPr bwMode="auto">
              <a:xfrm>
                <a:off x="107504" y="908720"/>
                <a:ext cx="8912429" cy="5701304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0" hangingPunct="0">
                  <a:lnSpc>
                    <a:spcPct val="110000"/>
                  </a:lnSpc>
                </a:pPr>
                <a:r>
                  <a:rPr lang="en-US" sz="2800" b="1" dirty="0" smtClean="0">
                    <a:solidFill>
                      <a:srgbClr val="7030A0"/>
                    </a:solidFill>
                    <a:latin typeface="Times New Roman" pitchFamily="18" charset="0"/>
                  </a:rPr>
                  <a:t>Hãy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Times New Roman" pitchFamily="18" charset="0"/>
                  </a:rPr>
                  <a:t>đọc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Times New Roman" pitchFamily="18" charset="0"/>
                  </a:rPr>
                  <a:t>phương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Times New Roman" pitchFamily="18" charset="0"/>
                  </a:rPr>
                  <a:t>trình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Times New Roman" pitchFamily="18" charset="0"/>
                  </a:rPr>
                  <a:t>chữ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Times New Roman" pitchFamily="18" charset="0"/>
                  </a:rPr>
                  <a:t>của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Times New Roman" pitchFamily="18" charset="0"/>
                  </a:rPr>
                  <a:t>các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Times New Roman" pitchFamily="18" charset="0"/>
                  </a:rPr>
                  <a:t>phản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Times New Roman" pitchFamily="18" charset="0"/>
                  </a:rPr>
                  <a:t>ứng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Times New Roman" pitchFamily="18" charset="0"/>
                  </a:rPr>
                  <a:t>hoá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Times New Roman" pitchFamily="18" charset="0"/>
                  </a:rPr>
                  <a:t>học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Times New Roman" pitchFamily="18" charset="0"/>
                  </a:rPr>
                  <a:t>sau</a:t>
                </a:r>
                <a:r>
                  <a:rPr lang="en-US" sz="2800" b="1" dirty="0">
                    <a:solidFill>
                      <a:srgbClr val="7030A0"/>
                    </a:solidFill>
                    <a:latin typeface="Times New Roman" pitchFamily="18" charset="0"/>
                  </a:rPr>
                  <a:t>:</a:t>
                </a:r>
              </a:p>
              <a:p>
                <a:pPr eaLnBrk="0" hangingPunct="0">
                  <a:lnSpc>
                    <a:spcPct val="110000"/>
                  </a:lnSpc>
                </a:pPr>
                <a:r>
                  <a:rPr lang="en-US" sz="2800" b="1" dirty="0">
                    <a:solidFill>
                      <a:srgbClr val="CC0000"/>
                    </a:solidFill>
                    <a:latin typeface="Times New Roman" pitchFamily="18" charset="0"/>
                  </a:rPr>
                  <a:t>a/ </a:t>
                </a:r>
                <a:r>
                  <a:rPr lang="en-US" sz="2800" b="1" dirty="0" smtClean="0">
                    <a:solidFill>
                      <a:srgbClr val="CC0000"/>
                    </a:solidFill>
                    <a:latin typeface="Times New Roman" pitchFamily="18" charset="0"/>
                  </a:rPr>
                  <a:t>Iron (</a:t>
                </a:r>
                <a:r>
                  <a:rPr lang="en-US" sz="2800" b="1" dirty="0" err="1" smtClean="0">
                    <a:solidFill>
                      <a:srgbClr val="CC0000"/>
                    </a:solidFill>
                    <a:latin typeface="Times New Roman" pitchFamily="18" charset="0"/>
                  </a:rPr>
                  <a:t>sắt</a:t>
                </a:r>
                <a:r>
                  <a:rPr lang="en-US" sz="2800" b="1" dirty="0" smtClean="0">
                    <a:solidFill>
                      <a:srgbClr val="CC0000"/>
                    </a:solidFill>
                    <a:latin typeface="Times New Roman" pitchFamily="18" charset="0"/>
                  </a:rPr>
                  <a:t>) </a:t>
                </a:r>
                <a:r>
                  <a:rPr lang="en-US" sz="2800" b="1" dirty="0">
                    <a:solidFill>
                      <a:srgbClr val="CC0000"/>
                    </a:solidFill>
                    <a:latin typeface="Times New Roman" pitchFamily="18" charset="0"/>
                  </a:rPr>
                  <a:t>+ </a:t>
                </a:r>
                <a:r>
                  <a:rPr lang="en-US" sz="2800" b="1" dirty="0" smtClean="0">
                    <a:solidFill>
                      <a:srgbClr val="CC0000"/>
                    </a:solidFill>
                    <a:latin typeface="Times New Roman" pitchFamily="18" charset="0"/>
                  </a:rPr>
                  <a:t>Sulfur (</a:t>
                </a:r>
                <a:r>
                  <a:rPr lang="en-US" sz="2800" b="1" dirty="0" err="1" smtClean="0">
                    <a:solidFill>
                      <a:srgbClr val="CC0000"/>
                    </a:solidFill>
                    <a:latin typeface="Times New Roman" pitchFamily="18" charset="0"/>
                  </a:rPr>
                  <a:t>lưu</a:t>
                </a:r>
                <a:r>
                  <a:rPr lang="en-US" sz="2800" b="1" dirty="0" smtClean="0">
                    <a:solidFill>
                      <a:srgbClr val="CC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CC0000"/>
                    </a:solidFill>
                    <a:latin typeface="Times New Roman" pitchFamily="18" charset="0"/>
                  </a:rPr>
                  <a:t>huỳnh</a:t>
                </a:r>
                <a:r>
                  <a:rPr lang="en-US" sz="2800" b="1" dirty="0" smtClean="0">
                    <a:solidFill>
                      <a:srgbClr val="CC0000"/>
                    </a:solidFill>
                    <a:latin typeface="Times New Roman" pitchFamily="18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C000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800" b="1" dirty="0" smtClean="0">
                    <a:solidFill>
                      <a:srgbClr val="CC0000"/>
                    </a:solidFill>
                    <a:latin typeface="Times New Roman" pitchFamily="18" charset="0"/>
                    <a:sym typeface="Wingdings" pitchFamily="2" charset="2"/>
                  </a:rPr>
                  <a:t> Iron (II) sulfide</a:t>
                </a:r>
                <a:endParaRPr lang="en-US" sz="2800" b="1" dirty="0">
                  <a:solidFill>
                    <a:srgbClr val="CC0000"/>
                  </a:solidFill>
                  <a:latin typeface="Times New Roman" pitchFamily="18" charset="0"/>
                  <a:sym typeface="Wingdings" pitchFamily="2" charset="2"/>
                </a:endParaRPr>
              </a:p>
              <a:p>
                <a:pPr eaLnBrk="0" hangingPunct="0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→</m:t>
                    </m:r>
                  </m:oMath>
                </a14:m>
                <a:r>
                  <a:rPr lang="en-US" sz="2800" b="1" dirty="0" smtClean="0">
                    <a:solidFill>
                      <a:srgbClr val="CC0000"/>
                    </a:solidFill>
                    <a:latin typeface="Times New Roman" pitchFamily="18" charset="0"/>
                    <a:sym typeface="Wingdings" pitchFamily="2" charset="2"/>
                  </a:rPr>
                  <a:t> </a:t>
                </a:r>
              </a:p>
              <a:p>
                <a:pPr eaLnBrk="0" hangingPunct="0">
                  <a:lnSpc>
                    <a:spcPct val="110000"/>
                  </a:lnSpc>
                </a:pPr>
                <a:r>
                  <a:rPr lang="en-US" sz="2800" b="1" dirty="0" smtClean="0">
                    <a:solidFill>
                      <a:srgbClr val="CC0000"/>
                    </a:solidFill>
                    <a:latin typeface="Times New Roman" pitchFamily="18" charset="0"/>
                    <a:sym typeface="Wingdings" pitchFamily="2" charset="2"/>
                  </a:rPr>
                  <a:t>b</a:t>
                </a:r>
                <a:r>
                  <a:rPr lang="en-US" sz="2800" b="1" dirty="0">
                    <a:solidFill>
                      <a:srgbClr val="CC0000"/>
                    </a:solidFill>
                    <a:latin typeface="Times New Roman" pitchFamily="18" charset="0"/>
                    <a:sym typeface="Wingdings" pitchFamily="2" charset="2"/>
                  </a:rPr>
                  <a:t>/ </a:t>
                </a:r>
                <a:r>
                  <a:rPr lang="en-US" sz="2800" b="1" dirty="0" err="1" smtClean="0">
                    <a:solidFill>
                      <a:srgbClr val="CC0000"/>
                    </a:solidFill>
                    <a:latin typeface="Times New Roman" pitchFamily="18" charset="0"/>
                    <a:sym typeface="Wingdings" pitchFamily="2" charset="2"/>
                  </a:rPr>
                  <a:t>Etanol</a:t>
                </a:r>
                <a:r>
                  <a:rPr lang="en-US" sz="2800" b="1" dirty="0" smtClean="0">
                    <a:solidFill>
                      <a:srgbClr val="CC0000"/>
                    </a:solidFill>
                    <a:latin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800" b="1" dirty="0">
                    <a:solidFill>
                      <a:srgbClr val="CC0000"/>
                    </a:solidFill>
                    <a:latin typeface="Times New Roman" pitchFamily="18" charset="0"/>
                    <a:sym typeface="Wingdings" pitchFamily="2" charset="2"/>
                  </a:rPr>
                  <a:t>+ </a:t>
                </a:r>
                <a:r>
                  <a:rPr lang="en-US" sz="2800" b="1" dirty="0" err="1">
                    <a:solidFill>
                      <a:srgbClr val="CC0000"/>
                    </a:solidFill>
                    <a:latin typeface="Times New Roman" pitchFamily="18" charset="0"/>
                    <a:sym typeface="Wingdings" pitchFamily="2" charset="2"/>
                  </a:rPr>
                  <a:t>khí</a:t>
                </a:r>
                <a:r>
                  <a:rPr lang="en-US" sz="2800" b="1" dirty="0">
                    <a:solidFill>
                      <a:srgbClr val="CC0000"/>
                    </a:solidFill>
                    <a:latin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800" b="1" dirty="0" smtClean="0">
                    <a:solidFill>
                      <a:srgbClr val="CC0000"/>
                    </a:solidFill>
                    <a:latin typeface="Times New Roman" pitchFamily="18" charset="0"/>
                    <a:sym typeface="Wingdings" pitchFamily="2" charset="2"/>
                  </a:rPr>
                  <a:t>oxygen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C0000"/>
                        </a:solidFill>
                        <a:latin typeface="Cambria Math"/>
                        <a:ea typeface="Cambria Math"/>
                      </a:rPr>
                      <m:t>→ </m:t>
                    </m:r>
                  </m:oMath>
                </a14:m>
                <a:r>
                  <a:rPr lang="en-US" sz="2800" b="1" dirty="0" err="1" smtClean="0">
                    <a:solidFill>
                      <a:srgbClr val="CC0000"/>
                    </a:solidFill>
                    <a:latin typeface="Times New Roman" pitchFamily="18" charset="0"/>
                    <a:sym typeface="Wingdings" pitchFamily="2" charset="2"/>
                  </a:rPr>
                  <a:t>khí</a:t>
                </a:r>
                <a:r>
                  <a:rPr lang="en-US" sz="2800" b="1" dirty="0" smtClean="0">
                    <a:solidFill>
                      <a:srgbClr val="CC0000"/>
                    </a:solidFill>
                    <a:latin typeface="Times New Roman" pitchFamily="18" charset="0"/>
                    <a:sym typeface="Wingdings" pitchFamily="2" charset="2"/>
                  </a:rPr>
                  <a:t> carbon dioxide </a:t>
                </a:r>
                <a:r>
                  <a:rPr lang="en-US" sz="2800" b="1" dirty="0">
                    <a:solidFill>
                      <a:srgbClr val="CC0000"/>
                    </a:solidFill>
                    <a:latin typeface="Times New Roman" pitchFamily="18" charset="0"/>
                    <a:sym typeface="Wingdings" pitchFamily="2" charset="2"/>
                  </a:rPr>
                  <a:t>+ </a:t>
                </a:r>
                <a:r>
                  <a:rPr lang="en-US" sz="2800" b="1" dirty="0" err="1">
                    <a:solidFill>
                      <a:srgbClr val="CC0000"/>
                    </a:solidFill>
                    <a:latin typeface="Times New Roman" pitchFamily="18" charset="0"/>
                    <a:sym typeface="Wingdings" pitchFamily="2" charset="2"/>
                  </a:rPr>
                  <a:t>nước</a:t>
                </a:r>
                <a:endParaRPr lang="en-US" sz="2800" b="1" dirty="0">
                  <a:solidFill>
                    <a:srgbClr val="CC0000"/>
                  </a:solidFill>
                  <a:latin typeface="Times New Roman" pitchFamily="18" charset="0"/>
                  <a:sym typeface="Wingdings" pitchFamily="2" charset="2"/>
                </a:endParaRPr>
              </a:p>
              <a:p>
                <a:pPr eaLnBrk="0" hangingPunct="0"/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→ 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</a:p>
              <a:p>
                <a:pPr eaLnBrk="0" hangingPunct="0"/>
                <a:r>
                  <a:rPr lang="en-US" sz="2800" b="1" dirty="0" smtClean="0">
                    <a:solidFill>
                      <a:srgbClr val="CC0000"/>
                    </a:solidFill>
                    <a:latin typeface="Times New Roman" pitchFamily="18" charset="0"/>
                    <a:sym typeface="Wingdings" pitchFamily="2" charset="2"/>
                  </a:rPr>
                  <a:t>c</a:t>
                </a:r>
                <a:r>
                  <a:rPr lang="en-US" sz="2800" b="1" dirty="0">
                    <a:solidFill>
                      <a:srgbClr val="CC0000"/>
                    </a:solidFill>
                    <a:latin typeface="Times New Roman" pitchFamily="18" charset="0"/>
                    <a:sym typeface="Wingdings" pitchFamily="2" charset="2"/>
                  </a:rPr>
                  <a:t>/ </a:t>
                </a:r>
                <a:r>
                  <a:rPr lang="en-US" sz="2800" b="1" dirty="0" smtClean="0">
                    <a:solidFill>
                      <a:srgbClr val="CC0000"/>
                    </a:solidFill>
                    <a:latin typeface="Times New Roman" pitchFamily="18" charset="0"/>
                    <a:sym typeface="Wingdings" pitchFamily="2" charset="2"/>
                  </a:rPr>
                  <a:t>Calcium carbonate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C000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800" b="1" dirty="0" smtClean="0">
                    <a:solidFill>
                      <a:srgbClr val="CC0000"/>
                    </a:solidFill>
                    <a:latin typeface="Times New Roman" pitchFamily="18" charset="0"/>
                    <a:sym typeface="Wingdings" pitchFamily="2" charset="2"/>
                  </a:rPr>
                  <a:t> Calcium oxide + </a:t>
                </a:r>
                <a:r>
                  <a:rPr lang="en-US" sz="2800" b="1" dirty="0" err="1" smtClean="0">
                    <a:solidFill>
                      <a:srgbClr val="CC0000"/>
                    </a:solidFill>
                    <a:latin typeface="Times New Roman" pitchFamily="18" charset="0"/>
                    <a:sym typeface="Wingdings" pitchFamily="2" charset="2"/>
                  </a:rPr>
                  <a:t>nước</a:t>
                </a:r>
                <a:endParaRPr lang="en-US" sz="2800" b="1" dirty="0">
                  <a:solidFill>
                    <a:srgbClr val="CC0000"/>
                  </a:solidFill>
                  <a:latin typeface="Times New Roman" pitchFamily="18" charset="0"/>
                  <a:sym typeface="Wingdings" pitchFamily="2" charset="2"/>
                </a:endParaRPr>
              </a:p>
              <a:p>
                <a:pPr eaLnBrk="0" hangingPunc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→ </m:t>
                      </m:r>
                    </m:oMath>
                  </m:oMathPara>
                </a14:m>
                <a:endParaRPr lang="en-US" sz="2800" b="1" dirty="0" smtClean="0">
                  <a:solidFill>
                    <a:srgbClr val="002060"/>
                  </a:solidFill>
                  <a:latin typeface="Times New Roman" pitchFamily="18" charset="0"/>
                  <a:ea typeface="Cambria Math"/>
                  <a:sym typeface="Wingdings" pitchFamily="2" charset="2"/>
                </a:endParaRPr>
              </a:p>
              <a:p>
                <a:pPr eaLnBrk="0" hangingPunct="0"/>
                <a:r>
                  <a:rPr lang="en-US" sz="2800" b="1" dirty="0" smtClean="0">
                    <a:solidFill>
                      <a:srgbClr val="CC0000"/>
                    </a:solidFill>
                    <a:latin typeface="Times New Roman" pitchFamily="18" charset="0"/>
                    <a:sym typeface="Wingdings" pitchFamily="2" charset="2"/>
                  </a:rPr>
                  <a:t>d/Khí </a:t>
                </a:r>
                <a:r>
                  <a:rPr lang="en-US" sz="2800" b="1" dirty="0" err="1" smtClean="0">
                    <a:solidFill>
                      <a:srgbClr val="CC0000"/>
                    </a:solidFill>
                    <a:latin typeface="Times New Roman" pitchFamily="18" charset="0"/>
                    <a:sym typeface="Wingdings" pitchFamily="2" charset="2"/>
                  </a:rPr>
                  <a:t>Hidrogen</a:t>
                </a:r>
                <a:r>
                  <a:rPr lang="en-US" sz="2800" b="1" dirty="0" smtClean="0">
                    <a:solidFill>
                      <a:srgbClr val="CC0000"/>
                    </a:solidFill>
                    <a:latin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800" b="1" dirty="0">
                    <a:solidFill>
                      <a:srgbClr val="CC0000"/>
                    </a:solidFill>
                    <a:latin typeface="Times New Roman" pitchFamily="18" charset="0"/>
                    <a:sym typeface="Wingdings" pitchFamily="2" charset="2"/>
                  </a:rPr>
                  <a:t>+ </a:t>
                </a:r>
                <a:r>
                  <a:rPr lang="en-US" sz="2800" b="1" dirty="0" err="1">
                    <a:solidFill>
                      <a:srgbClr val="CC0000"/>
                    </a:solidFill>
                    <a:latin typeface="Times New Roman" pitchFamily="18" charset="0"/>
                    <a:sym typeface="Wingdings" pitchFamily="2" charset="2"/>
                  </a:rPr>
                  <a:t>khí</a:t>
                </a:r>
                <a:r>
                  <a:rPr lang="en-US" sz="2800" b="1" dirty="0">
                    <a:solidFill>
                      <a:srgbClr val="CC0000"/>
                    </a:solidFill>
                    <a:latin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800" b="1" dirty="0" smtClean="0">
                    <a:solidFill>
                      <a:srgbClr val="CC0000"/>
                    </a:solidFill>
                    <a:latin typeface="Times New Roman" pitchFamily="18" charset="0"/>
                    <a:sym typeface="Wingdings" pitchFamily="2" charset="2"/>
                  </a:rPr>
                  <a:t>Oxygen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C000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800" b="1" dirty="0" smtClean="0">
                    <a:solidFill>
                      <a:srgbClr val="CC0000"/>
                    </a:solidFill>
                    <a:latin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800" b="1" dirty="0" err="1">
                    <a:solidFill>
                      <a:srgbClr val="CC0000"/>
                    </a:solidFill>
                    <a:latin typeface="Times New Roman" pitchFamily="18" charset="0"/>
                    <a:sym typeface="Wingdings" pitchFamily="2" charset="2"/>
                  </a:rPr>
                  <a:t>Nước</a:t>
                </a:r>
                <a:endParaRPr lang="en-US" sz="2800" b="1" dirty="0">
                  <a:solidFill>
                    <a:srgbClr val="CC0000"/>
                  </a:solidFill>
                  <a:latin typeface="Times New Roman" pitchFamily="18" charset="0"/>
                  <a:sym typeface="Wingdings" pitchFamily="2" charset="2"/>
                </a:endParaRPr>
              </a:p>
              <a:p>
                <a:pPr eaLnBrk="0" hangingPunct="0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→</m:t>
                      </m:r>
                    </m:oMath>
                  </m:oMathPara>
                </a14:m>
                <a:endParaRPr lang="en-US" sz="2800" b="1" dirty="0">
                  <a:solidFill>
                    <a:srgbClr val="CC0000"/>
                  </a:solidFill>
                  <a:latin typeface="Times New Roman" pitchFamily="18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1751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908720"/>
                <a:ext cx="8912429" cy="57013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228600" y="95250"/>
            <a:ext cx="1895128" cy="58477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2: 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75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7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7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7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7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7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7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  <p:bldP spid="317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496695" y="834971"/>
            <a:ext cx="8196721" cy="864096"/>
          </a:xfrm>
          <a:prstGeom prst="rect">
            <a:avLst/>
          </a:prstGeom>
          <a:noFill/>
          <a:ln>
            <a:noFill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lvl="2" algn="ctr">
              <a:lnSpc>
                <a:spcPct val="120000"/>
              </a:lnSpc>
              <a:spcBef>
                <a:spcPct val="20000"/>
              </a:spcBef>
            </a:pP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0" y="3286725"/>
            <a:ext cx="95178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II. DIỄN BIẾN CỦA PHẢN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ỨNG HÓA HỌC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3974" y="188640"/>
            <a:ext cx="37242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I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. ĐỊNH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NGHĨA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3377" y="1740739"/>
                <a:ext cx="8763657" cy="75713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lvl="2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en-US" sz="3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Tên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các</a:t>
                </a:r>
                <a:r>
                  <a:rPr lang="en-US" sz="36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chất</a:t>
                </a:r>
                <a:r>
                  <a:rPr lang="en-US" sz="36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phản</a:t>
                </a:r>
                <a:r>
                  <a:rPr lang="en-US" sz="36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ứng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sz="36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→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Tên</a:t>
                </a:r>
                <a:r>
                  <a:rPr lang="en-US" sz="36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các</a:t>
                </a:r>
                <a:r>
                  <a:rPr lang="en-US" sz="36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sản</a:t>
                </a:r>
                <a:r>
                  <a:rPr lang="en-US" sz="36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phẩm</a:t>
                </a:r>
                <a:endParaRPr lang="en-US" sz="3600" b="1" dirty="0">
                  <a:solidFill>
                    <a:srgbClr val="C000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77" y="1740739"/>
                <a:ext cx="8763657" cy="7571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C:\Users\HUYEN\Desktop\BACKGROUND\pngtree-flask-illustration-of-chemical-experiment-png-image_4543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7" b="97556" l="10000" r="90000">
                        <a14:backgroundMark x1="6833" y1="37222" x2="6833" y2="3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77071"/>
            <a:ext cx="2166382" cy="287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484973"/>
            <a:ext cx="814647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dirty="0">
                <a:ln w="9525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5400" dirty="0">
              <a:ln w="9525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13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  <p:bldP spid="86034" grpId="0"/>
      <p:bldP spid="2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Oval 4"/>
          <p:cNvSpPr>
            <a:spLocks noChangeArrowheads="1"/>
          </p:cNvSpPr>
          <p:nvPr/>
        </p:nvSpPr>
        <p:spPr bwMode="auto">
          <a:xfrm rot="-3475884">
            <a:off x="319087" y="2119313"/>
            <a:ext cx="804863" cy="833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charset="0"/>
              </a:rPr>
              <a:t>O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 rot="-3475884">
            <a:off x="601662" y="2557463"/>
            <a:ext cx="815975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charset="0"/>
              </a:rPr>
              <a:t>O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2308225" y="1851025"/>
            <a:ext cx="457200" cy="4349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600">
              <a:latin typeface="VNI-Times" pitchFamily="2" charset="0"/>
              <a:cs typeface="Arial" charset="0"/>
            </a:endParaRPr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2152650" y="2047875"/>
            <a:ext cx="457200" cy="4349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 rot="-3475884">
            <a:off x="592137" y="2560638"/>
            <a:ext cx="804863" cy="833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charset="0"/>
              </a:rPr>
              <a:t>O</a:t>
            </a:r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1828800" y="310197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600">
              <a:latin typeface="VNI-Times" pitchFamily="2" charset="0"/>
              <a:cs typeface="Arial" charset="0"/>
            </a:endParaRPr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1885950" y="28194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8923" name="Oval 11"/>
          <p:cNvSpPr>
            <a:spLocks noChangeArrowheads="1"/>
          </p:cNvSpPr>
          <p:nvPr/>
        </p:nvSpPr>
        <p:spPr bwMode="auto">
          <a:xfrm rot="-3475884">
            <a:off x="319087" y="2119313"/>
            <a:ext cx="804863" cy="833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charset="0"/>
              </a:rPr>
              <a:t>O</a:t>
            </a:r>
          </a:p>
        </p:txBody>
      </p:sp>
      <p:sp>
        <p:nvSpPr>
          <p:cNvPr id="38924" name="Oval 12"/>
          <p:cNvSpPr>
            <a:spLocks noChangeArrowheads="1"/>
          </p:cNvSpPr>
          <p:nvPr/>
        </p:nvSpPr>
        <p:spPr bwMode="auto">
          <a:xfrm rot="-3475884">
            <a:off x="4089400" y="2668588"/>
            <a:ext cx="8382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charset="0"/>
              </a:rPr>
              <a:t>O</a:t>
            </a:r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>
            <a:off x="2152650" y="2047875"/>
            <a:ext cx="457200" cy="4349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600">
              <a:latin typeface="VNI-Times" pitchFamily="2" charset="0"/>
              <a:cs typeface="Arial" charset="0"/>
            </a:endParaRPr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2155825" y="2041525"/>
            <a:ext cx="457200" cy="4349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600">
              <a:latin typeface="VNI-Times" pitchFamily="2" charset="0"/>
              <a:cs typeface="Arial" charset="0"/>
            </a:endParaRPr>
          </a:p>
        </p:txBody>
      </p:sp>
      <p:sp>
        <p:nvSpPr>
          <p:cNvPr id="38927" name="Oval 15"/>
          <p:cNvSpPr>
            <a:spLocks noChangeArrowheads="1"/>
          </p:cNvSpPr>
          <p:nvPr/>
        </p:nvSpPr>
        <p:spPr bwMode="auto">
          <a:xfrm>
            <a:off x="1892300" y="280352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600">
              <a:latin typeface="VNI-Times" pitchFamily="2" charset="0"/>
              <a:cs typeface="Arial" charset="0"/>
            </a:endParaRPr>
          </a:p>
        </p:txBody>
      </p:sp>
      <p:sp>
        <p:nvSpPr>
          <p:cNvPr id="38928" name="Oval 16"/>
          <p:cNvSpPr>
            <a:spLocks noChangeArrowheads="1"/>
          </p:cNvSpPr>
          <p:nvPr/>
        </p:nvSpPr>
        <p:spPr bwMode="auto">
          <a:xfrm>
            <a:off x="1905000" y="28194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600">
              <a:latin typeface="VNI-Times" pitchFamily="2" charset="0"/>
              <a:cs typeface="Arial" charset="0"/>
            </a:endParaRPr>
          </a:p>
        </p:txBody>
      </p:sp>
      <p:sp>
        <p:nvSpPr>
          <p:cNvPr id="38929" name="Oval 17"/>
          <p:cNvSpPr>
            <a:spLocks noChangeArrowheads="1"/>
          </p:cNvSpPr>
          <p:nvPr/>
        </p:nvSpPr>
        <p:spPr bwMode="auto">
          <a:xfrm rot="-3475884">
            <a:off x="5126037" y="1808163"/>
            <a:ext cx="828675" cy="869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charset="0"/>
              </a:rPr>
              <a:t>O</a:t>
            </a:r>
          </a:p>
        </p:txBody>
      </p:sp>
      <p:sp>
        <p:nvSpPr>
          <p:cNvPr id="38930" name="Oval 18"/>
          <p:cNvSpPr>
            <a:spLocks noChangeArrowheads="1"/>
          </p:cNvSpPr>
          <p:nvPr/>
        </p:nvSpPr>
        <p:spPr bwMode="auto">
          <a:xfrm>
            <a:off x="3810000" y="21336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600">
              <a:latin typeface="VNI-Times" pitchFamily="2" charset="0"/>
              <a:cs typeface="Arial" charset="0"/>
            </a:endParaRPr>
          </a:p>
        </p:txBody>
      </p:sp>
      <p:sp>
        <p:nvSpPr>
          <p:cNvPr id="38931" name="Oval 19"/>
          <p:cNvSpPr>
            <a:spLocks noChangeArrowheads="1"/>
          </p:cNvSpPr>
          <p:nvPr/>
        </p:nvSpPr>
        <p:spPr bwMode="auto">
          <a:xfrm>
            <a:off x="5867400" y="304165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600">
              <a:latin typeface="VNI-Times" pitchFamily="2" charset="0"/>
              <a:cs typeface="Arial" charset="0"/>
            </a:endParaRPr>
          </a:p>
        </p:txBody>
      </p:sp>
      <p:sp>
        <p:nvSpPr>
          <p:cNvPr id="38932" name="Oval 20"/>
          <p:cNvSpPr>
            <a:spLocks noChangeArrowheads="1"/>
          </p:cNvSpPr>
          <p:nvPr/>
        </p:nvSpPr>
        <p:spPr bwMode="auto">
          <a:xfrm>
            <a:off x="5029200" y="338455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600">
              <a:latin typeface="VNI-Times" pitchFamily="2" charset="0"/>
              <a:cs typeface="Arial" charset="0"/>
            </a:endParaRPr>
          </a:p>
        </p:txBody>
      </p:sp>
      <p:grpSp>
        <p:nvGrpSpPr>
          <p:cNvPr id="38933" name="Group 21"/>
          <p:cNvGrpSpPr>
            <a:grpSpLocks/>
          </p:cNvGrpSpPr>
          <p:nvPr/>
        </p:nvGrpSpPr>
        <p:grpSpPr bwMode="auto">
          <a:xfrm rot="-2587695">
            <a:off x="457200" y="838200"/>
            <a:ext cx="609600" cy="685800"/>
            <a:chOff x="1488" y="1008"/>
            <a:chExt cx="384" cy="432"/>
          </a:xfrm>
        </p:grpSpPr>
        <p:sp>
          <p:nvSpPr>
            <p:cNvPr id="38934" name="Oval 22"/>
            <p:cNvSpPr>
              <a:spLocks noChangeArrowheads="1"/>
            </p:cNvSpPr>
            <p:nvPr/>
          </p:nvSpPr>
          <p:spPr bwMode="auto">
            <a:xfrm>
              <a:off x="1488" y="1008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 sz="1600">
                <a:latin typeface="VNI-Times" pitchFamily="2" charset="0"/>
                <a:cs typeface="Arial" charset="0"/>
              </a:endParaRPr>
            </a:p>
          </p:txBody>
        </p:sp>
        <p:sp>
          <p:nvSpPr>
            <p:cNvPr id="38935" name="Oval 23"/>
            <p:cNvSpPr>
              <a:spLocks noChangeArrowheads="1"/>
            </p:cNvSpPr>
            <p:nvPr/>
          </p:nvSpPr>
          <p:spPr bwMode="auto">
            <a:xfrm>
              <a:off x="1584" y="115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38936" name="Group 24"/>
          <p:cNvGrpSpPr>
            <a:grpSpLocks/>
          </p:cNvGrpSpPr>
          <p:nvPr/>
        </p:nvGrpSpPr>
        <p:grpSpPr bwMode="auto">
          <a:xfrm>
            <a:off x="1676400" y="790575"/>
            <a:ext cx="1295400" cy="762000"/>
            <a:chOff x="1056" y="288"/>
            <a:chExt cx="816" cy="480"/>
          </a:xfrm>
        </p:grpSpPr>
        <p:sp>
          <p:nvSpPr>
            <p:cNvPr id="38937" name="Oval 25"/>
            <p:cNvSpPr>
              <a:spLocks noChangeArrowheads="1"/>
            </p:cNvSpPr>
            <p:nvPr/>
          </p:nvSpPr>
          <p:spPr bwMode="auto">
            <a:xfrm rot="-3475884">
              <a:off x="1074" y="270"/>
              <a:ext cx="472" cy="50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Times" pitchFamily="2" charset="0"/>
                  <a:cs typeface="Arial" charset="0"/>
                </a:rPr>
                <a:t>O</a:t>
              </a:r>
            </a:p>
          </p:txBody>
        </p:sp>
        <p:sp>
          <p:nvSpPr>
            <p:cNvPr id="38938" name="Oval 26"/>
            <p:cNvSpPr>
              <a:spLocks noChangeArrowheads="1"/>
            </p:cNvSpPr>
            <p:nvPr/>
          </p:nvSpPr>
          <p:spPr bwMode="auto">
            <a:xfrm rot="-3475884">
              <a:off x="1380" y="275"/>
              <a:ext cx="480" cy="50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Times" pitchFamily="2" charset="0"/>
                  <a:cs typeface="Arial" charset="0"/>
                </a:rPr>
                <a:t>O</a:t>
              </a:r>
            </a:p>
          </p:txBody>
        </p:sp>
      </p:grpSp>
      <p:grpSp>
        <p:nvGrpSpPr>
          <p:cNvPr id="38939" name="Group 27"/>
          <p:cNvGrpSpPr>
            <a:grpSpLocks/>
          </p:cNvGrpSpPr>
          <p:nvPr/>
        </p:nvGrpSpPr>
        <p:grpSpPr bwMode="auto">
          <a:xfrm>
            <a:off x="7112000" y="701675"/>
            <a:ext cx="1295400" cy="838200"/>
            <a:chOff x="4176" y="2976"/>
            <a:chExt cx="912" cy="624"/>
          </a:xfrm>
        </p:grpSpPr>
        <p:sp>
          <p:nvSpPr>
            <p:cNvPr id="38940" name="Oval 28"/>
            <p:cNvSpPr>
              <a:spLocks noChangeArrowheads="1"/>
            </p:cNvSpPr>
            <p:nvPr/>
          </p:nvSpPr>
          <p:spPr bwMode="auto">
            <a:xfrm rot="-3475884">
              <a:off x="4320" y="2976"/>
              <a:ext cx="624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8941" name="Oval 29"/>
            <p:cNvSpPr>
              <a:spLocks noChangeArrowheads="1"/>
            </p:cNvSpPr>
            <p:nvPr/>
          </p:nvSpPr>
          <p:spPr bwMode="auto">
            <a:xfrm>
              <a:off x="4176" y="3168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8942" name="Oval 30"/>
            <p:cNvSpPr>
              <a:spLocks noChangeArrowheads="1"/>
            </p:cNvSpPr>
            <p:nvPr/>
          </p:nvSpPr>
          <p:spPr bwMode="auto">
            <a:xfrm>
              <a:off x="4800" y="307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 sz="1600">
                <a:latin typeface="VNI-Times" pitchFamily="2" charset="0"/>
                <a:cs typeface="Arial" charset="0"/>
              </a:endParaRPr>
            </a:p>
          </p:txBody>
        </p:sp>
      </p:grpSp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1143000" y="9906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VNI-Times" pitchFamily="2" charset="0"/>
                <a:cs typeface="Arial" charset="0"/>
              </a:rPr>
              <a:t>H</a:t>
            </a:r>
            <a:r>
              <a:rPr lang="en-US" sz="2000" b="1" baseline="-25000">
                <a:solidFill>
                  <a:srgbClr val="000099"/>
                </a:solidFill>
                <a:latin typeface="VNI-Times" pitchFamily="2" charset="0"/>
                <a:cs typeface="Arial" charset="0"/>
              </a:rPr>
              <a:t>2</a:t>
            </a:r>
          </a:p>
        </p:txBody>
      </p: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2971800" y="9906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VNI-Times" pitchFamily="2" charset="0"/>
                <a:cs typeface="Arial" charset="0"/>
              </a:rPr>
              <a:t>O</a:t>
            </a:r>
            <a:r>
              <a:rPr lang="en-US" sz="2000" b="1" baseline="-25000">
                <a:solidFill>
                  <a:srgbClr val="000099"/>
                </a:solidFill>
                <a:latin typeface="VNI-Times" pitchFamily="2" charset="0"/>
                <a:cs typeface="Arial" charset="0"/>
              </a:rPr>
              <a:t>2</a:t>
            </a:r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8407400" y="854075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VNI-Times" pitchFamily="2" charset="0"/>
                <a:cs typeface="Arial" charset="0"/>
              </a:rPr>
              <a:t>H</a:t>
            </a:r>
            <a:r>
              <a:rPr lang="en-US" sz="2000" b="1" baseline="-25000">
                <a:solidFill>
                  <a:srgbClr val="000099"/>
                </a:solidFill>
                <a:latin typeface="VNI-Times" pitchFamily="2" charset="0"/>
                <a:cs typeface="Arial" charset="0"/>
              </a:rPr>
              <a:t>2</a:t>
            </a:r>
            <a:r>
              <a:rPr lang="en-US" sz="2000" b="1">
                <a:solidFill>
                  <a:srgbClr val="000099"/>
                </a:solidFill>
                <a:latin typeface="VNI-Times" pitchFamily="2" charset="0"/>
                <a:cs typeface="Arial" charset="0"/>
              </a:rPr>
              <a:t>O</a:t>
            </a:r>
            <a:endParaRPr lang="en-US" sz="2000" b="1" baseline="-25000">
              <a:solidFill>
                <a:srgbClr val="000099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38946" name="Text Box 34"/>
          <p:cNvSpPr txBox="1">
            <a:spLocks noChangeArrowheads="1"/>
          </p:cNvSpPr>
          <p:nvPr/>
        </p:nvSpPr>
        <p:spPr bwMode="auto">
          <a:xfrm>
            <a:off x="609600" y="39624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Trước phản ứng</a:t>
            </a:r>
          </a:p>
        </p:txBody>
      </p:sp>
      <p:sp>
        <p:nvSpPr>
          <p:cNvPr id="38947" name="Text Box 35"/>
          <p:cNvSpPr txBox="1">
            <a:spLocks noChangeArrowheads="1"/>
          </p:cNvSpPr>
          <p:nvPr/>
        </p:nvSpPr>
        <p:spPr bwMode="auto">
          <a:xfrm>
            <a:off x="3679825" y="3975100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Trong quá trình phản ứng</a:t>
            </a:r>
          </a:p>
        </p:txBody>
      </p:sp>
      <p:sp>
        <p:nvSpPr>
          <p:cNvPr id="38948" name="Text Box 36"/>
          <p:cNvSpPr txBox="1">
            <a:spLocks noChangeArrowheads="1"/>
          </p:cNvSpPr>
          <p:nvPr/>
        </p:nvSpPr>
        <p:spPr bwMode="auto">
          <a:xfrm>
            <a:off x="7073900" y="4003675"/>
            <a:ext cx="191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Arial" charset="0"/>
              </a:rPr>
              <a:t>Sau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Arial" charset="0"/>
              </a:rPr>
              <a:t>phản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Arial" charset="0"/>
              </a:rPr>
              <a:t>ứng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38949" name="Line 37"/>
          <p:cNvSpPr>
            <a:spLocks noChangeShapeType="1"/>
          </p:cNvSpPr>
          <p:nvPr/>
        </p:nvSpPr>
        <p:spPr bwMode="auto">
          <a:xfrm>
            <a:off x="2438400" y="2813050"/>
            <a:ext cx="914400" cy="15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8950" name="Line 38"/>
          <p:cNvSpPr>
            <a:spLocks noChangeShapeType="1"/>
          </p:cNvSpPr>
          <p:nvPr/>
        </p:nvSpPr>
        <p:spPr bwMode="auto">
          <a:xfrm>
            <a:off x="6705600" y="2813050"/>
            <a:ext cx="914400" cy="15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8951" name="AutoShape 39"/>
          <p:cNvSpPr>
            <a:spLocks/>
          </p:cNvSpPr>
          <p:nvPr/>
        </p:nvSpPr>
        <p:spPr bwMode="auto">
          <a:xfrm>
            <a:off x="3505200" y="1860550"/>
            <a:ext cx="76200" cy="2247900"/>
          </a:xfrm>
          <a:prstGeom prst="leftBracket">
            <a:avLst>
              <a:gd name="adj" fmla="val 245833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8952" name="AutoShape 40"/>
          <p:cNvSpPr>
            <a:spLocks/>
          </p:cNvSpPr>
          <p:nvPr/>
        </p:nvSpPr>
        <p:spPr bwMode="auto">
          <a:xfrm flipH="1">
            <a:off x="6451600" y="1936750"/>
            <a:ext cx="74613" cy="2171700"/>
          </a:xfrm>
          <a:prstGeom prst="leftBracket">
            <a:avLst>
              <a:gd name="adj" fmla="val 242552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8953" name="Oval 41"/>
          <p:cNvSpPr>
            <a:spLocks noChangeArrowheads="1"/>
          </p:cNvSpPr>
          <p:nvPr/>
        </p:nvSpPr>
        <p:spPr bwMode="auto">
          <a:xfrm>
            <a:off x="4495800" y="1831975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600">
              <a:latin typeface="VNI-Times" pitchFamily="2" charset="0"/>
              <a:cs typeface="Arial" charset="0"/>
            </a:endParaRPr>
          </a:p>
        </p:txBody>
      </p:sp>
      <p:sp>
        <p:nvSpPr>
          <p:cNvPr id="38954" name="Rectangle 42"/>
          <p:cNvSpPr>
            <a:spLocks noChangeArrowheads="1"/>
          </p:cNvSpPr>
          <p:nvPr/>
        </p:nvSpPr>
        <p:spPr bwMode="auto">
          <a:xfrm>
            <a:off x="228600" y="1600200"/>
            <a:ext cx="8686800" cy="270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aphicFrame>
        <p:nvGraphicFramePr>
          <p:cNvPr id="39017" name="Group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313426"/>
              </p:ext>
            </p:extLst>
          </p:nvPr>
        </p:nvGraphicFramePr>
        <p:xfrm>
          <a:off x="154720" y="4448175"/>
          <a:ext cx="8989280" cy="232822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124739"/>
                <a:gridCol w="2778505"/>
                <a:gridCol w="1961297"/>
                <a:gridCol w="2124739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Liên kết giữa các nguyên tử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 số nguyên tử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Số phân tử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Trước phản ứng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Trong quá trình phản ứng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Sau phản ứng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9009" name="Text Box 97"/>
          <p:cNvSpPr txBox="1">
            <a:spLocks noChangeArrowheads="1"/>
          </p:cNvSpPr>
          <p:nvPr/>
        </p:nvSpPr>
        <p:spPr bwMode="auto">
          <a:xfrm>
            <a:off x="2590800" y="5116513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 – H; O - O</a:t>
            </a:r>
          </a:p>
        </p:txBody>
      </p:sp>
      <p:sp>
        <p:nvSpPr>
          <p:cNvPr id="39010" name="Text Box 98"/>
          <p:cNvSpPr txBox="1">
            <a:spLocks noChangeArrowheads="1"/>
          </p:cNvSpPr>
          <p:nvPr/>
        </p:nvSpPr>
        <p:spPr bwMode="auto">
          <a:xfrm>
            <a:off x="7453511" y="5085735"/>
            <a:ext cx="11217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9011" name="Text Box 99"/>
          <p:cNvSpPr txBox="1">
            <a:spLocks noChangeArrowheads="1"/>
          </p:cNvSpPr>
          <p:nvPr/>
        </p:nvSpPr>
        <p:spPr bwMode="auto">
          <a:xfrm>
            <a:off x="2395764" y="5608955"/>
            <a:ext cx="25971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Không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có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sự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liên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kết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giữa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các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nguyên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tử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39012" name="Text Box 100"/>
          <p:cNvSpPr txBox="1">
            <a:spLocks noChangeArrowheads="1"/>
          </p:cNvSpPr>
          <p:nvPr/>
        </p:nvSpPr>
        <p:spPr bwMode="auto">
          <a:xfrm>
            <a:off x="5378224" y="6265092"/>
            <a:ext cx="11334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9013" name="Text Box 101"/>
          <p:cNvSpPr txBox="1">
            <a:spLocks noChangeArrowheads="1"/>
          </p:cNvSpPr>
          <p:nvPr/>
        </p:nvSpPr>
        <p:spPr bwMode="auto">
          <a:xfrm>
            <a:off x="7453511" y="6265092"/>
            <a:ext cx="11521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014" name="Text Box 102"/>
          <p:cNvSpPr txBox="1">
            <a:spLocks noChangeArrowheads="1"/>
          </p:cNvSpPr>
          <p:nvPr/>
        </p:nvSpPr>
        <p:spPr bwMode="auto">
          <a:xfrm>
            <a:off x="2086864" y="6265092"/>
            <a:ext cx="28661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H 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H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015" name="Text Box 103"/>
          <p:cNvSpPr txBox="1">
            <a:spLocks noChangeArrowheads="1"/>
          </p:cNvSpPr>
          <p:nvPr/>
        </p:nvSpPr>
        <p:spPr bwMode="auto">
          <a:xfrm>
            <a:off x="5086166" y="5063147"/>
            <a:ext cx="182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tx2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9016" name="Text Box 104"/>
          <p:cNvSpPr txBox="1">
            <a:spLocks noChangeArrowheads="1"/>
          </p:cNvSpPr>
          <p:nvPr/>
        </p:nvSpPr>
        <p:spPr bwMode="auto">
          <a:xfrm>
            <a:off x="5326743" y="5729892"/>
            <a:ext cx="1289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019" name="Text Box 107"/>
          <p:cNvSpPr txBox="1">
            <a:spLocks noChangeArrowheads="1"/>
          </p:cNvSpPr>
          <p:nvPr/>
        </p:nvSpPr>
        <p:spPr bwMode="auto">
          <a:xfrm>
            <a:off x="7324538" y="5760529"/>
            <a:ext cx="10879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9021" name="Text Box 109"/>
          <p:cNvSpPr txBox="1">
            <a:spLocks noChangeArrowheads="1"/>
          </p:cNvSpPr>
          <p:nvPr/>
        </p:nvSpPr>
        <p:spPr bwMode="auto">
          <a:xfrm>
            <a:off x="305131" y="0"/>
            <a:ext cx="868011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83A48"/>
                </a:solidFill>
                <a:latin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F83A48"/>
                </a:solidFill>
                <a:latin typeface="Times New Roman" pitchFamily="18" charset="0"/>
              </a:rPr>
              <a:t>Xét</a:t>
            </a:r>
            <a:r>
              <a:rPr lang="en-US" sz="3600" b="1" dirty="0">
                <a:solidFill>
                  <a:srgbClr val="F83A48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83A48"/>
                </a:solidFill>
                <a:latin typeface="Times New Roman" pitchFamily="18" charset="0"/>
              </a:rPr>
              <a:t>phản</a:t>
            </a:r>
            <a:r>
              <a:rPr lang="en-US" sz="3600" b="1" dirty="0">
                <a:solidFill>
                  <a:srgbClr val="F83A48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83A48"/>
                </a:solidFill>
                <a:latin typeface="Times New Roman" pitchFamily="18" charset="0"/>
              </a:rPr>
              <a:t>ứng</a:t>
            </a:r>
            <a:r>
              <a:rPr lang="en-US" sz="3600" b="1" dirty="0">
                <a:solidFill>
                  <a:srgbClr val="F83A48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83A48"/>
                </a:solidFill>
                <a:latin typeface="Times New Roman" pitchFamily="18" charset="0"/>
              </a:rPr>
              <a:t>hoá</a:t>
            </a:r>
            <a:r>
              <a:rPr lang="en-US" sz="3600" b="1" dirty="0">
                <a:solidFill>
                  <a:srgbClr val="F83A48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83A48"/>
                </a:solidFill>
                <a:latin typeface="Times New Roman" pitchFamily="18" charset="0"/>
              </a:rPr>
              <a:t>học</a:t>
            </a:r>
            <a:r>
              <a:rPr lang="en-US" sz="3600" b="1" dirty="0">
                <a:solidFill>
                  <a:srgbClr val="F83A48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83A48"/>
                </a:solidFill>
                <a:latin typeface="Times New Roman" pitchFamily="18" charset="0"/>
              </a:rPr>
              <a:t>giữa</a:t>
            </a:r>
            <a:r>
              <a:rPr lang="en-US" sz="3600" b="1" dirty="0">
                <a:solidFill>
                  <a:srgbClr val="F83A48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83A48"/>
                </a:solidFill>
                <a:latin typeface="Times New Roman" pitchFamily="18" charset="0"/>
              </a:rPr>
              <a:t>khí</a:t>
            </a:r>
            <a:r>
              <a:rPr lang="en-US" sz="3600" b="1" dirty="0">
                <a:solidFill>
                  <a:srgbClr val="F83A48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83A48"/>
                </a:solidFill>
                <a:latin typeface="Times New Roman" pitchFamily="18" charset="0"/>
              </a:rPr>
              <a:t>hidrogen</a:t>
            </a:r>
            <a:r>
              <a:rPr lang="en-US" sz="3600" b="1" dirty="0" smtClean="0">
                <a:solidFill>
                  <a:srgbClr val="F83A48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83A48"/>
                </a:solidFill>
                <a:latin typeface="Times New Roman" pitchFamily="18" charset="0"/>
              </a:rPr>
              <a:t>với</a:t>
            </a:r>
            <a:r>
              <a:rPr lang="en-US" sz="3600" b="1" dirty="0">
                <a:solidFill>
                  <a:srgbClr val="F83A48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83A48"/>
                </a:solidFill>
                <a:latin typeface="Times New Roman" pitchFamily="18" charset="0"/>
              </a:rPr>
              <a:t>khí</a:t>
            </a:r>
            <a:r>
              <a:rPr lang="en-US" sz="3600" b="1" dirty="0">
                <a:solidFill>
                  <a:srgbClr val="F83A48"/>
                </a:solidFill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83A48"/>
                </a:solidFill>
                <a:latin typeface="Times New Roman" pitchFamily="18" charset="0"/>
              </a:rPr>
              <a:t>oxygen</a:t>
            </a:r>
            <a:endParaRPr lang="en-US" sz="3600" b="1" dirty="0">
              <a:solidFill>
                <a:srgbClr val="F83A48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61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-0.03587 L 0.51684 -0.1023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06" y="-333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301 L 0.36684 0.1034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4" y="5324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2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225 0.03328 " pathEditMode="relative" ptsTypes="AA">
                                      <p:cBhvr>
                                        <p:cTn id="109" dur="2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0.01203 L 0.29167 -0.0516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-1991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1109 L 0.35 0.07767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3329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2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1019 L 0.43438 -0.01851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-1435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2268 L 0.29166 -0.02176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8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46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9 0.00625 L 0.2382 0.0125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5" y="301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223 L 0.43333 0.04723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1250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3" dur="2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389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7" dur="2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39028 0.07199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14" y="3588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111 L 0.18333 0.00092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602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-0.00695 L 0.34861 0.01064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5" presetID="8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6" dur="2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2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0" dur="2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9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9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000"/>
                                        <p:tgtEl>
                                          <p:spTgt spid="39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000"/>
                                        <p:tgtEl>
                                          <p:spTgt spid="3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0"/>
                                        <p:tgtEl>
                                          <p:spTgt spid="3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3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1000"/>
                                        <p:tgtEl>
                                          <p:spTgt spid="3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1000"/>
                                        <p:tgtEl>
                                          <p:spTgt spid="39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1000"/>
                                        <p:tgtEl>
                                          <p:spTgt spid="3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1000"/>
                                        <p:tgtEl>
                                          <p:spTgt spid="3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1000"/>
                                        <p:tgtEl>
                                          <p:spTgt spid="3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38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38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16" grpId="1" animBg="1"/>
      <p:bldP spid="38917" grpId="0" animBg="1"/>
      <p:bldP spid="38917" grpId="1" animBg="1"/>
      <p:bldP spid="38918" grpId="0" animBg="1"/>
      <p:bldP spid="38918" grpId="1" animBg="1"/>
      <p:bldP spid="38919" grpId="0" animBg="1"/>
      <p:bldP spid="38919" grpId="1" animBg="1"/>
      <p:bldP spid="38920" grpId="0" animBg="1"/>
      <p:bldP spid="38920" grpId="1" animBg="1"/>
      <p:bldP spid="38920" grpId="2" animBg="1"/>
      <p:bldP spid="38921" grpId="0" animBg="1"/>
      <p:bldP spid="38921" grpId="1" animBg="1"/>
      <p:bldP spid="38922" grpId="0" animBg="1"/>
      <p:bldP spid="38922" grpId="1" animBg="1"/>
      <p:bldP spid="38923" grpId="0" animBg="1"/>
      <p:bldP spid="38923" grpId="1" animBg="1"/>
      <p:bldP spid="38923" grpId="2" animBg="1"/>
      <p:bldP spid="38923" grpId="3" animBg="1"/>
      <p:bldP spid="38924" grpId="0" animBg="1"/>
      <p:bldP spid="38924" grpId="1" animBg="1"/>
      <p:bldP spid="38924" grpId="2" animBg="1"/>
      <p:bldP spid="38925" grpId="0" animBg="1"/>
      <p:bldP spid="38925" grpId="1" animBg="1"/>
      <p:bldP spid="38925" grpId="2" animBg="1"/>
      <p:bldP spid="38925" grpId="3" animBg="1"/>
      <p:bldP spid="38926" grpId="0" animBg="1"/>
      <p:bldP spid="38926" grpId="1" animBg="1"/>
      <p:bldP spid="38926" grpId="2" animBg="1"/>
      <p:bldP spid="38926" grpId="3" animBg="1"/>
      <p:bldP spid="38927" grpId="0" animBg="1"/>
      <p:bldP spid="38927" grpId="1" animBg="1"/>
      <p:bldP spid="38927" grpId="2" animBg="1"/>
      <p:bldP spid="38927" grpId="3" animBg="1"/>
      <p:bldP spid="38928" grpId="0" animBg="1"/>
      <p:bldP spid="38928" grpId="1" animBg="1"/>
      <p:bldP spid="38928" grpId="2" animBg="1"/>
      <p:bldP spid="38928" grpId="3" animBg="1"/>
      <p:bldP spid="38929" grpId="0" animBg="1"/>
      <p:bldP spid="38929" grpId="1" animBg="1"/>
      <p:bldP spid="38929" grpId="2" animBg="1"/>
      <p:bldP spid="38930" grpId="0" animBg="1"/>
      <p:bldP spid="38930" grpId="1" animBg="1"/>
      <p:bldP spid="38930" grpId="2" animBg="1"/>
      <p:bldP spid="38931" grpId="0" animBg="1"/>
      <p:bldP spid="38931" grpId="1" animBg="1"/>
      <p:bldP spid="38932" grpId="0" animBg="1"/>
      <p:bldP spid="38932" grpId="1" animBg="1"/>
      <p:bldP spid="38943" grpId="0"/>
      <p:bldP spid="38943" grpId="1"/>
      <p:bldP spid="38944" grpId="0"/>
      <p:bldP spid="38944" grpId="1"/>
      <p:bldP spid="38945" grpId="0"/>
      <p:bldP spid="38946" grpId="0"/>
      <p:bldP spid="38946" grpId="1"/>
      <p:bldP spid="38947" grpId="0"/>
      <p:bldP spid="38949" grpId="0" animBg="1"/>
      <p:bldP spid="38950" grpId="0" animBg="1"/>
      <p:bldP spid="38951" grpId="0" animBg="1"/>
      <p:bldP spid="38952" grpId="0" animBg="1"/>
      <p:bldP spid="38953" grpId="0" animBg="1"/>
      <p:bldP spid="38953" grpId="1" animBg="1"/>
      <p:bldP spid="38953" grpId="2" animBg="1"/>
      <p:bldP spid="38954" grpId="0" animBg="1"/>
      <p:bldP spid="39009" grpId="0"/>
      <p:bldP spid="39010" grpId="0"/>
      <p:bldP spid="39011" grpId="0"/>
      <p:bldP spid="39012" grpId="0"/>
      <p:bldP spid="39013" grpId="0"/>
      <p:bldP spid="39014" grpId="0"/>
      <p:bldP spid="39015" grpId="0"/>
      <p:bldP spid="39016" grpId="0"/>
      <p:bldP spid="390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UYEN\Desktop\BACKGROUND\pngtree-flask-illustration-of-chemical-experiment-png-image_4543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7556" l="10000" r="90000">
                        <a14:backgroundMark x1="6833" y1="37222" x2="6833" y2="3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789040"/>
            <a:ext cx="2629002" cy="329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4" b="98810" l="0" r="89785">
                        <a14:backgroundMark x1="97312" y1="69048" x2="97312" y2="69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60" y="2420888"/>
            <a:ext cx="2160240" cy="4437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-73024" y="116632"/>
            <a:ext cx="7056784" cy="2520280"/>
          </a:xfrm>
          <a:prstGeom prst="cloudCallout">
            <a:avLst>
              <a:gd name="adj1" fmla="val 56340"/>
              <a:gd name="adj2" fmla="val 11241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24450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0" y="441646"/>
            <a:ext cx="93098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II. DIỄN BIẾN CỦA PHẢN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ỨNG HÓA HỌC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158688" y="1412776"/>
            <a:ext cx="8877808" cy="2252924"/>
          </a:xfrm>
          <a:prstGeom prst="rect">
            <a:avLst/>
          </a:prstGeom>
          <a:ln>
            <a:noFill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“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Trong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phản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ứng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hóa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học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chỉ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có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liên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kết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giữa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các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nguyên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tử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thay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đổi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làm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cho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phân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tử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này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biến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đổi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thành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phân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tử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khác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”</a:t>
            </a:r>
            <a:endParaRPr lang="en-US" sz="3600" dirty="0">
              <a:solidFill>
                <a:srgbClr val="7030A0"/>
              </a:solidFill>
              <a:latin typeface=".VnArial" pitchFamily="34" charset="0"/>
              <a:sym typeface="Wingdings" pitchFamily="2" charset="2"/>
            </a:endParaRPr>
          </a:p>
        </p:txBody>
      </p:sp>
      <p:pic>
        <p:nvPicPr>
          <p:cNvPr id="8" name="Picture 2" descr="C:\Users\HUYEN\Desktop\BACKGROUND\pngtree-flask-illustration-of-chemical-experiment-png-image_4543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7556" l="10000" r="90000">
                        <a14:backgroundMark x1="6833" y1="37222" x2="6833" y2="3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65701"/>
            <a:ext cx="2670438" cy="328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" y="626312"/>
            <a:ext cx="814647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dirty="0">
                <a:ln w="9525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5400" dirty="0">
              <a:ln w="9525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5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5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3" name="Oval 27"/>
          <p:cNvSpPr>
            <a:spLocks noChangeArrowheads="1"/>
          </p:cNvSpPr>
          <p:nvPr/>
        </p:nvSpPr>
        <p:spPr bwMode="auto">
          <a:xfrm rot="-3475884">
            <a:off x="191294" y="2861469"/>
            <a:ext cx="842963" cy="8540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endParaRPr lang="vi-VN">
              <a:latin typeface="Tahoma" pitchFamily="34" charset="0"/>
            </a:endParaRPr>
          </a:p>
        </p:txBody>
      </p:sp>
      <p:sp>
        <p:nvSpPr>
          <p:cNvPr id="65564" name="Oval 28"/>
          <p:cNvSpPr>
            <a:spLocks noChangeArrowheads="1"/>
          </p:cNvSpPr>
          <p:nvPr/>
        </p:nvSpPr>
        <p:spPr bwMode="auto">
          <a:xfrm>
            <a:off x="1582738" y="3113088"/>
            <a:ext cx="344487" cy="325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VNI-Times" pitchFamily="2" charset="0"/>
              <a:cs typeface="Arial" charset="0"/>
            </a:endParaRPr>
          </a:p>
        </p:txBody>
      </p:sp>
      <p:sp>
        <p:nvSpPr>
          <p:cNvPr id="65565" name="Oval 29"/>
          <p:cNvSpPr>
            <a:spLocks noChangeArrowheads="1"/>
          </p:cNvSpPr>
          <p:nvPr/>
        </p:nvSpPr>
        <p:spPr bwMode="auto">
          <a:xfrm>
            <a:off x="1752600" y="3214688"/>
            <a:ext cx="550863" cy="5191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vi-VN">
              <a:latin typeface="Tahoma" pitchFamily="34" charset="0"/>
            </a:endParaRPr>
          </a:p>
        </p:txBody>
      </p:sp>
      <p:sp>
        <p:nvSpPr>
          <p:cNvPr id="65566" name="Oval 30"/>
          <p:cNvSpPr>
            <a:spLocks noChangeArrowheads="1"/>
          </p:cNvSpPr>
          <p:nvPr/>
        </p:nvSpPr>
        <p:spPr bwMode="auto">
          <a:xfrm rot="-3475884">
            <a:off x="180182" y="2872581"/>
            <a:ext cx="838200" cy="8556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endParaRPr lang="vi-VN">
              <a:latin typeface="Tahoma" pitchFamily="34" charset="0"/>
            </a:endParaRPr>
          </a:p>
        </p:txBody>
      </p:sp>
      <p:sp>
        <p:nvSpPr>
          <p:cNvPr id="65567" name="Oval 31"/>
          <p:cNvSpPr>
            <a:spLocks noChangeArrowheads="1"/>
          </p:cNvSpPr>
          <p:nvPr/>
        </p:nvSpPr>
        <p:spPr bwMode="auto">
          <a:xfrm>
            <a:off x="1371600" y="3951288"/>
            <a:ext cx="344488" cy="3333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VNI-Times" pitchFamily="2" charset="0"/>
              <a:cs typeface="Arial" charset="0"/>
            </a:endParaRPr>
          </a:p>
        </p:txBody>
      </p:sp>
      <p:sp>
        <p:nvSpPr>
          <p:cNvPr id="65568" name="Oval 32"/>
          <p:cNvSpPr>
            <a:spLocks noChangeArrowheads="1"/>
          </p:cNvSpPr>
          <p:nvPr/>
        </p:nvSpPr>
        <p:spPr bwMode="auto">
          <a:xfrm>
            <a:off x="1066800" y="4103688"/>
            <a:ext cx="550863" cy="5318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vi-VN">
              <a:latin typeface="Tahoma" pitchFamily="34" charset="0"/>
            </a:endParaRPr>
          </a:p>
        </p:txBody>
      </p:sp>
      <p:sp>
        <p:nvSpPr>
          <p:cNvPr id="65569" name="Oval 33"/>
          <p:cNvSpPr>
            <a:spLocks noChangeArrowheads="1"/>
          </p:cNvSpPr>
          <p:nvPr/>
        </p:nvSpPr>
        <p:spPr bwMode="auto">
          <a:xfrm rot="-3475884">
            <a:off x="3582987" y="3779838"/>
            <a:ext cx="887413" cy="8905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endParaRPr lang="vi-VN">
              <a:latin typeface="Tahoma" pitchFamily="34" charset="0"/>
            </a:endParaRPr>
          </a:p>
        </p:txBody>
      </p:sp>
      <p:sp>
        <p:nvSpPr>
          <p:cNvPr id="65570" name="Oval 34"/>
          <p:cNvSpPr>
            <a:spLocks noChangeArrowheads="1"/>
          </p:cNvSpPr>
          <p:nvPr/>
        </p:nvSpPr>
        <p:spPr bwMode="auto">
          <a:xfrm>
            <a:off x="1538288" y="3062288"/>
            <a:ext cx="412750" cy="3905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VNI-Times" pitchFamily="2" charset="0"/>
              <a:cs typeface="Arial" charset="0"/>
            </a:endParaRPr>
          </a:p>
        </p:txBody>
      </p:sp>
      <p:sp>
        <p:nvSpPr>
          <p:cNvPr id="65571" name="Oval 35"/>
          <p:cNvSpPr>
            <a:spLocks noChangeArrowheads="1"/>
          </p:cNvSpPr>
          <p:nvPr/>
        </p:nvSpPr>
        <p:spPr bwMode="auto">
          <a:xfrm>
            <a:off x="1766888" y="3214688"/>
            <a:ext cx="550862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VNI-Times" pitchFamily="2" charset="0"/>
              <a:cs typeface="Arial" charset="0"/>
            </a:endParaRPr>
          </a:p>
        </p:txBody>
      </p:sp>
      <p:sp>
        <p:nvSpPr>
          <p:cNvPr id="65572" name="Oval 36"/>
          <p:cNvSpPr>
            <a:spLocks noChangeArrowheads="1"/>
          </p:cNvSpPr>
          <p:nvPr/>
        </p:nvSpPr>
        <p:spPr bwMode="auto">
          <a:xfrm>
            <a:off x="1343025" y="3857625"/>
            <a:ext cx="4127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VNI-Times" pitchFamily="2" charset="0"/>
              <a:cs typeface="Arial" charset="0"/>
            </a:endParaRPr>
          </a:p>
        </p:txBody>
      </p:sp>
      <p:sp>
        <p:nvSpPr>
          <p:cNvPr id="65573" name="Oval 37"/>
          <p:cNvSpPr>
            <a:spLocks noChangeArrowheads="1"/>
          </p:cNvSpPr>
          <p:nvPr/>
        </p:nvSpPr>
        <p:spPr bwMode="auto">
          <a:xfrm>
            <a:off x="1066800" y="4086225"/>
            <a:ext cx="550863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VNI-Times" pitchFamily="2" charset="0"/>
              <a:cs typeface="Arial" charset="0"/>
            </a:endParaRPr>
          </a:p>
        </p:txBody>
      </p:sp>
      <p:sp>
        <p:nvSpPr>
          <p:cNvPr id="65574" name="Oval 38"/>
          <p:cNvSpPr>
            <a:spLocks noChangeArrowheads="1"/>
          </p:cNvSpPr>
          <p:nvPr/>
        </p:nvSpPr>
        <p:spPr bwMode="auto">
          <a:xfrm>
            <a:off x="3716338" y="3070225"/>
            <a:ext cx="381000" cy="379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VNI-Times" pitchFamily="2" charset="0"/>
              <a:cs typeface="Arial" charset="0"/>
            </a:endParaRPr>
          </a:p>
        </p:txBody>
      </p:sp>
      <p:sp>
        <p:nvSpPr>
          <p:cNvPr id="65575" name="Oval 39"/>
          <p:cNvSpPr>
            <a:spLocks noChangeArrowheads="1"/>
          </p:cNvSpPr>
          <p:nvPr/>
        </p:nvSpPr>
        <p:spPr bwMode="auto">
          <a:xfrm>
            <a:off x="4495800" y="3467100"/>
            <a:ext cx="381000" cy="379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VNI-Times" pitchFamily="2" charset="0"/>
              <a:cs typeface="Arial" charset="0"/>
            </a:endParaRPr>
          </a:p>
        </p:txBody>
      </p:sp>
      <p:sp>
        <p:nvSpPr>
          <p:cNvPr id="65576" name="Oval 40"/>
          <p:cNvSpPr>
            <a:spLocks noChangeArrowheads="1"/>
          </p:cNvSpPr>
          <p:nvPr/>
        </p:nvSpPr>
        <p:spPr bwMode="auto">
          <a:xfrm>
            <a:off x="4724400" y="4391025"/>
            <a:ext cx="550863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VNI-Times" pitchFamily="2" charset="0"/>
              <a:cs typeface="Arial" charset="0"/>
            </a:endParaRPr>
          </a:p>
        </p:txBody>
      </p:sp>
      <p:sp>
        <p:nvSpPr>
          <p:cNvPr id="65577" name="Text Box 41"/>
          <p:cNvSpPr txBox="1">
            <a:spLocks noChangeArrowheads="1"/>
          </p:cNvSpPr>
          <p:nvPr/>
        </p:nvSpPr>
        <p:spPr bwMode="auto">
          <a:xfrm>
            <a:off x="228600" y="5075238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Trước phản ứng</a:t>
            </a:r>
          </a:p>
        </p:txBody>
      </p:sp>
      <p:sp>
        <p:nvSpPr>
          <p:cNvPr id="65578" name="Text Box 42"/>
          <p:cNvSpPr txBox="1">
            <a:spLocks noChangeArrowheads="1"/>
          </p:cNvSpPr>
          <p:nvPr/>
        </p:nvSpPr>
        <p:spPr bwMode="auto">
          <a:xfrm>
            <a:off x="3048000" y="5084763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Trong quá trình phản ứng</a:t>
            </a:r>
          </a:p>
        </p:txBody>
      </p:sp>
      <p:sp>
        <p:nvSpPr>
          <p:cNvPr id="65579" name="Text Box 43"/>
          <p:cNvSpPr txBox="1">
            <a:spLocks noChangeArrowheads="1"/>
          </p:cNvSpPr>
          <p:nvPr/>
        </p:nvSpPr>
        <p:spPr bwMode="auto">
          <a:xfrm>
            <a:off x="7010400" y="5075238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Sau phản ứng</a:t>
            </a:r>
          </a:p>
        </p:txBody>
      </p:sp>
      <p:sp>
        <p:nvSpPr>
          <p:cNvPr id="65580" name="Line 44"/>
          <p:cNvSpPr>
            <a:spLocks noChangeShapeType="1"/>
          </p:cNvSpPr>
          <p:nvPr/>
        </p:nvSpPr>
        <p:spPr bwMode="auto">
          <a:xfrm>
            <a:off x="2268538" y="3605213"/>
            <a:ext cx="914400" cy="1587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5581" name="Line 45"/>
          <p:cNvSpPr>
            <a:spLocks noChangeShapeType="1"/>
          </p:cNvSpPr>
          <p:nvPr/>
        </p:nvSpPr>
        <p:spPr bwMode="auto">
          <a:xfrm>
            <a:off x="6061075" y="3605213"/>
            <a:ext cx="914400" cy="1587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5582" name="AutoShape 46"/>
          <p:cNvSpPr>
            <a:spLocks/>
          </p:cNvSpPr>
          <p:nvPr/>
        </p:nvSpPr>
        <p:spPr bwMode="auto">
          <a:xfrm flipH="1">
            <a:off x="5638800" y="2689225"/>
            <a:ext cx="184150" cy="2181225"/>
          </a:xfrm>
          <a:prstGeom prst="leftBracket">
            <a:avLst>
              <a:gd name="adj" fmla="val 98707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vi-VN">
              <a:latin typeface="Tahoma" pitchFamily="34" charset="0"/>
            </a:endParaRPr>
          </a:p>
        </p:txBody>
      </p:sp>
      <p:sp>
        <p:nvSpPr>
          <p:cNvPr id="65583" name="Oval 47"/>
          <p:cNvSpPr>
            <a:spLocks noChangeArrowheads="1"/>
          </p:cNvSpPr>
          <p:nvPr/>
        </p:nvSpPr>
        <p:spPr bwMode="auto">
          <a:xfrm>
            <a:off x="4402138" y="2689225"/>
            <a:ext cx="550862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VNI-Times" pitchFamily="2" charset="0"/>
              <a:cs typeface="Arial" charset="0"/>
            </a:endParaRPr>
          </a:p>
        </p:txBody>
      </p:sp>
      <p:sp>
        <p:nvSpPr>
          <p:cNvPr id="65584" name="Rectangle 48"/>
          <p:cNvSpPr>
            <a:spLocks noChangeArrowheads="1"/>
          </p:cNvSpPr>
          <p:nvPr/>
        </p:nvSpPr>
        <p:spPr bwMode="auto">
          <a:xfrm>
            <a:off x="61913" y="2643188"/>
            <a:ext cx="8839200" cy="2805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vi-VN">
              <a:latin typeface="Tahoma" pitchFamily="34" charset="0"/>
            </a:endParaRPr>
          </a:p>
        </p:txBody>
      </p:sp>
      <p:sp>
        <p:nvSpPr>
          <p:cNvPr id="65585" name="AutoShape 49"/>
          <p:cNvSpPr>
            <a:spLocks/>
          </p:cNvSpPr>
          <p:nvPr/>
        </p:nvSpPr>
        <p:spPr bwMode="auto">
          <a:xfrm>
            <a:off x="3352800" y="2743200"/>
            <a:ext cx="88900" cy="2135188"/>
          </a:xfrm>
          <a:prstGeom prst="leftBracket">
            <a:avLst>
              <a:gd name="adj" fmla="val 200149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vi-VN">
              <a:latin typeface="Tahoma" pitchFamily="34" charset="0"/>
            </a:endParaRPr>
          </a:p>
        </p:txBody>
      </p:sp>
      <p:grpSp>
        <p:nvGrpSpPr>
          <p:cNvPr id="65586" name="Group 50"/>
          <p:cNvGrpSpPr>
            <a:grpSpLocks/>
          </p:cNvGrpSpPr>
          <p:nvPr/>
        </p:nvGrpSpPr>
        <p:grpSpPr bwMode="auto">
          <a:xfrm>
            <a:off x="501650" y="1728788"/>
            <a:ext cx="719138" cy="685800"/>
            <a:chOff x="107" y="2345"/>
            <a:chExt cx="501" cy="448"/>
          </a:xfrm>
        </p:grpSpPr>
        <p:sp>
          <p:nvSpPr>
            <p:cNvPr id="65587" name="Oval 51"/>
            <p:cNvSpPr>
              <a:spLocks noChangeArrowheads="1"/>
            </p:cNvSpPr>
            <p:nvPr/>
          </p:nvSpPr>
          <p:spPr bwMode="auto">
            <a:xfrm rot="-2587695">
              <a:off x="107" y="2345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>
                <a:latin typeface="VNI-Times" pitchFamily="2" charset="0"/>
                <a:cs typeface="Arial" charset="0"/>
              </a:endParaRPr>
            </a:p>
          </p:txBody>
        </p:sp>
        <p:sp>
          <p:nvSpPr>
            <p:cNvPr id="65588" name="Oval 52"/>
            <p:cNvSpPr>
              <a:spLocks noChangeArrowheads="1"/>
            </p:cNvSpPr>
            <p:nvPr/>
          </p:nvSpPr>
          <p:spPr bwMode="auto">
            <a:xfrm rot="-2587695">
              <a:off x="214" y="2403"/>
              <a:ext cx="394" cy="39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vi-VN">
                <a:latin typeface="Tahoma" pitchFamily="34" charset="0"/>
              </a:endParaRPr>
            </a:p>
          </p:txBody>
        </p:sp>
      </p:grpSp>
      <p:sp>
        <p:nvSpPr>
          <p:cNvPr id="65589" name="Oval 53"/>
          <p:cNvSpPr>
            <a:spLocks noChangeArrowheads="1"/>
          </p:cNvSpPr>
          <p:nvPr/>
        </p:nvSpPr>
        <p:spPr bwMode="auto">
          <a:xfrm rot="-3475884">
            <a:off x="1896269" y="1620044"/>
            <a:ext cx="838200" cy="855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endParaRPr lang="vi-VN">
              <a:latin typeface="Tahoma" pitchFamily="34" charset="0"/>
            </a:endParaRPr>
          </a:p>
        </p:txBody>
      </p:sp>
      <p:grpSp>
        <p:nvGrpSpPr>
          <p:cNvPr id="65590" name="Group 54"/>
          <p:cNvGrpSpPr>
            <a:grpSpLocks/>
          </p:cNvGrpSpPr>
          <p:nvPr/>
        </p:nvGrpSpPr>
        <p:grpSpPr bwMode="auto">
          <a:xfrm>
            <a:off x="6599238" y="1281113"/>
            <a:ext cx="1389062" cy="914400"/>
            <a:chOff x="4176" y="2304"/>
            <a:chExt cx="1023" cy="672"/>
          </a:xfrm>
        </p:grpSpPr>
        <p:sp>
          <p:nvSpPr>
            <p:cNvPr id="65591" name="Oval 55"/>
            <p:cNvSpPr>
              <a:spLocks noChangeArrowheads="1"/>
            </p:cNvSpPr>
            <p:nvPr/>
          </p:nvSpPr>
          <p:spPr bwMode="auto">
            <a:xfrm rot="-3475884">
              <a:off x="4384" y="2336"/>
              <a:ext cx="624" cy="65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vi-VN">
                <a:latin typeface="Tahoma" pitchFamily="34" charset="0"/>
              </a:endParaRPr>
            </a:p>
          </p:txBody>
        </p:sp>
        <p:sp>
          <p:nvSpPr>
            <p:cNvPr id="65592" name="Oval 56"/>
            <p:cNvSpPr>
              <a:spLocks noChangeArrowheads="1"/>
            </p:cNvSpPr>
            <p:nvPr/>
          </p:nvSpPr>
          <p:spPr bwMode="auto">
            <a:xfrm>
              <a:off x="4176" y="2304"/>
              <a:ext cx="351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vi-VN">
                <a:latin typeface="Tahoma" pitchFamily="34" charset="0"/>
              </a:endParaRPr>
            </a:p>
          </p:txBody>
        </p:sp>
        <p:sp>
          <p:nvSpPr>
            <p:cNvPr id="65593" name="Oval 57"/>
            <p:cNvSpPr>
              <a:spLocks noChangeArrowheads="1"/>
            </p:cNvSpPr>
            <p:nvPr/>
          </p:nvSpPr>
          <p:spPr bwMode="auto">
            <a:xfrm>
              <a:off x="4848" y="2544"/>
              <a:ext cx="351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>
                <a:latin typeface="VNI-Times" pitchFamily="2" charset="0"/>
                <a:cs typeface="Arial" charset="0"/>
              </a:endParaRPr>
            </a:p>
          </p:txBody>
        </p:sp>
      </p:grpSp>
      <p:sp>
        <p:nvSpPr>
          <p:cNvPr id="65594" name="Text Box 58"/>
          <p:cNvSpPr txBox="1">
            <a:spLocks noChangeArrowheads="1"/>
          </p:cNvSpPr>
          <p:nvPr/>
        </p:nvSpPr>
        <p:spPr bwMode="auto">
          <a:xfrm>
            <a:off x="1077913" y="1843088"/>
            <a:ext cx="984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HCl</a:t>
            </a:r>
            <a:endParaRPr lang="en-US" sz="2800" b="1" baseline="-2500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5595" name="Text Box 59"/>
          <p:cNvSpPr txBox="1">
            <a:spLocks noChangeArrowheads="1"/>
          </p:cNvSpPr>
          <p:nvPr/>
        </p:nvSpPr>
        <p:spPr bwMode="auto">
          <a:xfrm>
            <a:off x="2743200" y="1795463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Zn</a:t>
            </a:r>
          </a:p>
        </p:txBody>
      </p:sp>
      <p:sp>
        <p:nvSpPr>
          <p:cNvPr id="65596" name="Text Box 60"/>
          <p:cNvSpPr txBox="1">
            <a:spLocks noChangeArrowheads="1"/>
          </p:cNvSpPr>
          <p:nvPr/>
        </p:nvSpPr>
        <p:spPr bwMode="auto">
          <a:xfrm>
            <a:off x="6781800" y="2176463"/>
            <a:ext cx="137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ZnCl</a:t>
            </a:r>
            <a:r>
              <a:rPr lang="en-US" sz="2800" b="1" baseline="-2500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  <p:grpSp>
        <p:nvGrpSpPr>
          <p:cNvPr id="65597" name="Group 61"/>
          <p:cNvGrpSpPr>
            <a:grpSpLocks/>
          </p:cNvGrpSpPr>
          <p:nvPr/>
        </p:nvGrpSpPr>
        <p:grpSpPr bwMode="auto">
          <a:xfrm>
            <a:off x="8458200" y="1706563"/>
            <a:ext cx="457200" cy="608012"/>
            <a:chOff x="3936" y="3216"/>
            <a:chExt cx="288" cy="383"/>
          </a:xfrm>
        </p:grpSpPr>
        <p:sp>
          <p:nvSpPr>
            <p:cNvPr id="65598" name="Oval 62"/>
            <p:cNvSpPr>
              <a:spLocks noChangeArrowheads="1"/>
            </p:cNvSpPr>
            <p:nvPr/>
          </p:nvSpPr>
          <p:spPr bwMode="auto">
            <a:xfrm>
              <a:off x="3936" y="3216"/>
              <a:ext cx="240" cy="23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>
                <a:latin typeface="VNI-Times" pitchFamily="2" charset="0"/>
                <a:cs typeface="Arial" charset="0"/>
              </a:endParaRPr>
            </a:p>
          </p:txBody>
        </p:sp>
        <p:sp>
          <p:nvSpPr>
            <p:cNvPr id="65599" name="Oval 63"/>
            <p:cNvSpPr>
              <a:spLocks noChangeArrowheads="1"/>
            </p:cNvSpPr>
            <p:nvPr/>
          </p:nvSpPr>
          <p:spPr bwMode="auto">
            <a:xfrm>
              <a:off x="3984" y="3360"/>
              <a:ext cx="240" cy="23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>
                <a:latin typeface="VNI-Times" pitchFamily="2" charset="0"/>
                <a:cs typeface="Arial" charset="0"/>
              </a:endParaRPr>
            </a:p>
          </p:txBody>
        </p:sp>
      </p:grpSp>
      <p:sp>
        <p:nvSpPr>
          <p:cNvPr id="65601" name="Text Box 65"/>
          <p:cNvSpPr txBox="1">
            <a:spLocks noChangeArrowheads="1"/>
          </p:cNvSpPr>
          <p:nvPr/>
        </p:nvSpPr>
        <p:spPr bwMode="auto">
          <a:xfrm>
            <a:off x="8305800" y="21717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en-US" sz="2800" b="1" baseline="-2500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65602" name="Rectangle 66"/>
          <p:cNvSpPr>
            <a:spLocks noChangeArrowheads="1"/>
          </p:cNvSpPr>
          <p:nvPr/>
        </p:nvSpPr>
        <p:spPr bwMode="auto">
          <a:xfrm>
            <a:off x="0" y="114300"/>
            <a:ext cx="9144000" cy="830997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Hãy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quan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sát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mô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phản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ứng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giữa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kẽm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axit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clohidric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nhận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xét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đặc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điểm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liên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kết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nguyên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tử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kim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loại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trước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phản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ứng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?</a:t>
            </a:r>
            <a:endParaRPr lang="vi-VN" sz="2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65604" name="Rectangle 68"/>
          <p:cNvSpPr>
            <a:spLocks noChangeArrowheads="1"/>
          </p:cNvSpPr>
          <p:nvPr/>
        </p:nvSpPr>
        <p:spPr bwMode="auto">
          <a:xfrm>
            <a:off x="84842" y="5625742"/>
            <a:ext cx="9059158" cy="1200329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LƯU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Ý: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255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37066 0.1067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4" y="532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6329E-6 L 0.20503 0.0009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4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29167 -0.06657 " pathEditMode="relative" ptsTypes="AA">
                                      <p:cBhvr>
                                        <p:cTn id="70" dur="2000" fill="hold"/>
                                        <p:tgtEl>
                                          <p:spTgt spid="65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655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0.35243 -0.0490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5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22" y="-245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655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00325 L 0.38976 0.0666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5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317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655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5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5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5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3.7037E-6 L 0.28855 0.16342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8171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0.00834 L 0.41875 -0.0224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5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28" y="-718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655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1664 L 0.39167 0.0222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1942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3276 -0.10533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65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-5278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1331E-6 L 0.33333 -0.0332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16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8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655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65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65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800" decel="100000"/>
                                        <p:tgtEl>
                                          <p:spTgt spid="6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6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6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6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3" grpId="0" animBg="1"/>
      <p:bldP spid="65564" grpId="0" animBg="1"/>
      <p:bldP spid="65565" grpId="0" animBg="1"/>
      <p:bldP spid="65566" grpId="0" animBg="1"/>
      <p:bldP spid="65566" grpId="1" animBg="1"/>
      <p:bldP spid="65567" grpId="0" animBg="1"/>
      <p:bldP spid="65568" grpId="0" animBg="1"/>
      <p:bldP spid="65569" grpId="0" animBg="1"/>
      <p:bldP spid="65569" grpId="1" animBg="1"/>
      <p:bldP spid="65569" grpId="2" animBg="1"/>
      <p:bldP spid="65570" grpId="0" animBg="1"/>
      <p:bldP spid="65570" grpId="1" animBg="1"/>
      <p:bldP spid="65570" grpId="2" animBg="1"/>
      <p:bldP spid="65571" grpId="0" animBg="1"/>
      <p:bldP spid="65571" grpId="1" animBg="1"/>
      <p:bldP spid="65571" grpId="2" animBg="1"/>
      <p:bldP spid="65572" grpId="0" animBg="1"/>
      <p:bldP spid="65572" grpId="1" animBg="1"/>
      <p:bldP spid="65572" grpId="2" animBg="1"/>
      <p:bldP spid="65573" grpId="0" animBg="1"/>
      <p:bldP spid="65573" grpId="1" animBg="1"/>
      <p:bldP spid="65573" grpId="2" animBg="1"/>
      <p:bldP spid="65574" grpId="0" animBg="1"/>
      <p:bldP spid="65574" grpId="1" animBg="1"/>
      <p:bldP spid="65574" grpId="2" animBg="1"/>
      <p:bldP spid="65575" grpId="0" animBg="1"/>
      <p:bldP spid="65575" grpId="1" animBg="1"/>
      <p:bldP spid="65576" grpId="0" animBg="1"/>
      <p:bldP spid="65576" grpId="1" animBg="1"/>
      <p:bldP spid="65577" grpId="0"/>
      <p:bldP spid="65578" grpId="0"/>
      <p:bldP spid="65579" grpId="0"/>
      <p:bldP spid="65580" grpId="0" animBg="1"/>
      <p:bldP spid="65581" grpId="0" animBg="1"/>
      <p:bldP spid="65582" grpId="0" animBg="1"/>
      <p:bldP spid="65583" grpId="0" animBg="1"/>
      <p:bldP spid="65583" grpId="1" animBg="1"/>
      <p:bldP spid="65583" grpId="2" animBg="1"/>
      <p:bldP spid="65585" grpId="0" animBg="1"/>
      <p:bldP spid="65589" grpId="0" animBg="1"/>
      <p:bldP spid="65594" grpId="0"/>
      <p:bldP spid="65595" grpId="0"/>
      <p:bldP spid="65596" grpId="0"/>
      <p:bldP spid="65601" grpId="0"/>
      <p:bldP spid="656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98463" y="269875"/>
            <a:ext cx="2917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8925" indent="-288925" algn="l" defTabSz="769938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769938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769938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769938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769938">
              <a:defRPr>
                <a:solidFill>
                  <a:schemeClr val="tx1"/>
                </a:solidFill>
                <a:latin typeface="Arial" charset="0"/>
              </a:defRPr>
            </a:lvl5pPr>
            <a:lvl6pPr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endParaRPr lang="vi-VN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0" y="3167063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8925" indent="-288925" algn="l" defTabSz="769938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769938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769938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769938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769938">
              <a:defRPr>
                <a:solidFill>
                  <a:schemeClr val="tx1"/>
                </a:solidFill>
                <a:latin typeface="Arial" charset="0"/>
              </a:defRPr>
            </a:lvl5pPr>
            <a:lvl6pPr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endParaRPr lang="vi-VN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303463" y="3089275"/>
            <a:ext cx="265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8925" indent="-288925" algn="l" defTabSz="769938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769938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769938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769938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769938">
              <a:defRPr>
                <a:solidFill>
                  <a:schemeClr val="tx1"/>
                </a:solidFill>
                <a:latin typeface="Arial" charset="0"/>
              </a:defRPr>
            </a:lvl5pPr>
            <a:lvl6pPr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92421" y="1975912"/>
            <a:ext cx="8712646" cy="4801314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88925" indent="-288925" algn="l" defTabSz="769938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769938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769938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769938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769938">
              <a:defRPr>
                <a:solidFill>
                  <a:schemeClr val="tx1"/>
                </a:solidFill>
                <a:latin typeface="Arial" charset="0"/>
              </a:defRPr>
            </a:lvl5pPr>
            <a:lvl6pPr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2"/>
              </a:buClr>
            </a:pPr>
            <a:r>
              <a:rPr lang="en-US" sz="3600" dirty="0">
                <a:latin typeface="Times New Roman" pitchFamily="18" charset="0"/>
              </a:rPr>
              <a:t>* </a:t>
            </a:r>
            <a:r>
              <a:rPr lang="en-US" sz="3600" dirty="0" err="1">
                <a:latin typeface="Times New Roman" pitchFamily="18" charset="0"/>
              </a:rPr>
              <a:t>Quá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trình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biến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này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...................................   </a:t>
            </a:r>
            <a:r>
              <a:rPr lang="en-US" sz="3600" dirty="0">
                <a:latin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biến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phản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</a:rPr>
              <a:t>……………………… </a:t>
            </a:r>
            <a:r>
              <a:rPr lang="en-US" sz="3600" dirty="0">
                <a:latin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……………</a:t>
            </a:r>
            <a:endParaRPr lang="en-US" sz="3600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US" sz="3600" dirty="0" err="1">
                <a:latin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quá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trình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phản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</a:rPr>
              <a:t>lượng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 …..............</a:t>
            </a:r>
            <a:r>
              <a:rPr lang="en-US" sz="3600" dirty="0" err="1" smtClean="0">
                <a:latin typeface="Times New Roman" pitchFamily="18" charset="0"/>
              </a:rPr>
              <a:t>giảm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dần</a:t>
            </a:r>
            <a:r>
              <a:rPr lang="en-US" sz="3600" dirty="0">
                <a:latin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</a:rPr>
              <a:t>lượng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chất</a:t>
            </a:r>
            <a:r>
              <a:rPr lang="en-US" sz="3600" dirty="0" smtClean="0">
                <a:latin typeface="Times New Roman" pitchFamily="18" charset="0"/>
              </a:rPr>
              <a:t> …………… </a:t>
            </a:r>
            <a:r>
              <a:rPr lang="en-US" sz="3600" dirty="0" err="1" smtClean="0">
                <a:latin typeface="Times New Roman" pitchFamily="18" charset="0"/>
              </a:rPr>
              <a:t>tăng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dần</a:t>
            </a:r>
            <a:r>
              <a:rPr lang="en-US" sz="3600" dirty="0">
                <a:latin typeface="Times New Roman" pitchFamily="18" charset="0"/>
              </a:rPr>
              <a:t>.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192421" y="620712"/>
            <a:ext cx="8712646" cy="120032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88925" indent="-288925" algn="l" defTabSz="769938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769938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769938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769938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769938">
              <a:defRPr>
                <a:solidFill>
                  <a:schemeClr val="tx1"/>
                </a:solidFill>
                <a:latin typeface="Arial" charset="0"/>
              </a:defRPr>
            </a:lvl5pPr>
            <a:lvl6pPr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tập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1: </a:t>
            </a:r>
            <a:r>
              <a:rPr lang="en-US" sz="3600" dirty="0" err="1">
                <a:latin typeface="Times New Roman" pitchFamily="18" charset="0"/>
              </a:rPr>
              <a:t>Điền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cụm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thích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chỗ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trống</a:t>
            </a:r>
            <a:r>
              <a:rPr lang="en-US" sz="3600" dirty="0" smtClean="0">
                <a:latin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1840" y="22112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CỦNG CỐ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1741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animBg="1"/>
      <p:bldP spid="614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024" y="722462"/>
            <a:ext cx="8934813" cy="1122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</a:rPr>
              <a:t>Sơ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đồ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phản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ứng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</a:rPr>
              <a:t>Magnesium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(Mg)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</a:rPr>
              <a:t>Hydrochloric acid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</a:rPr>
              <a:t>HCl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</a:rPr>
              <a:t>tạo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</a:rPr>
              <a:t>Magnesium chloride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khí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</a:rPr>
              <a:t>hidrogen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2467" name="Line 3"/>
          <p:cNvSpPr>
            <a:spLocks noChangeShapeType="1"/>
          </p:cNvSpPr>
          <p:nvPr/>
        </p:nvSpPr>
        <p:spPr bwMode="auto">
          <a:xfrm>
            <a:off x="3867150" y="2838450"/>
            <a:ext cx="106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vi-VN"/>
          </a:p>
        </p:txBody>
      </p:sp>
      <p:grpSp>
        <p:nvGrpSpPr>
          <p:cNvPr id="62468" name="Group 4"/>
          <p:cNvGrpSpPr>
            <a:grpSpLocks/>
          </p:cNvGrpSpPr>
          <p:nvPr/>
        </p:nvGrpSpPr>
        <p:grpSpPr bwMode="auto">
          <a:xfrm>
            <a:off x="684213" y="2008188"/>
            <a:ext cx="2878137" cy="1738312"/>
            <a:chOff x="431" y="1248"/>
            <a:chExt cx="1813" cy="1080"/>
          </a:xfrm>
        </p:grpSpPr>
        <p:sp>
          <p:nvSpPr>
            <p:cNvPr id="62469" name="Oval 5"/>
            <p:cNvSpPr>
              <a:spLocks noChangeArrowheads="1"/>
            </p:cNvSpPr>
            <p:nvPr/>
          </p:nvSpPr>
          <p:spPr bwMode="auto">
            <a:xfrm>
              <a:off x="431" y="1454"/>
              <a:ext cx="795" cy="618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288925" indent="-288925" algn="ctr" defTabSz="769938"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</a:p>
          </p:txBody>
        </p:sp>
        <p:grpSp>
          <p:nvGrpSpPr>
            <p:cNvPr id="62470" name="Group 6"/>
            <p:cNvGrpSpPr>
              <a:grpSpLocks/>
            </p:cNvGrpSpPr>
            <p:nvPr/>
          </p:nvGrpSpPr>
          <p:grpSpPr bwMode="auto">
            <a:xfrm>
              <a:off x="1632" y="1704"/>
              <a:ext cx="612" cy="624"/>
              <a:chOff x="1020" y="1452"/>
              <a:chExt cx="612" cy="624"/>
            </a:xfrm>
          </p:grpSpPr>
          <p:sp>
            <p:nvSpPr>
              <p:cNvPr id="62471" name="Oval 7"/>
              <p:cNvSpPr>
                <a:spLocks noChangeArrowheads="1"/>
              </p:cNvSpPr>
              <p:nvPr/>
            </p:nvSpPr>
            <p:spPr bwMode="auto">
              <a:xfrm>
                <a:off x="1020" y="1668"/>
                <a:ext cx="468" cy="408"/>
              </a:xfrm>
              <a:prstGeom prst="ellipse">
                <a:avLst/>
              </a:prstGeom>
              <a:gradFill rotWithShape="1">
                <a:gsLst>
                  <a:gs pos="0">
                    <a:srgbClr val="CCFF33"/>
                  </a:gs>
                  <a:gs pos="100000">
                    <a:srgbClr val="CCFF3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288925" indent="-288925" algn="ctr" defTabSz="769938">
                  <a:spcBef>
                    <a:spcPct val="50000"/>
                  </a:spcBef>
                </a:pPr>
                <a:r>
                  <a:rPr lang="en-US" sz="2000" b="1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rPr>
                  <a:t>Cl</a:t>
                </a:r>
              </a:p>
            </p:txBody>
          </p:sp>
          <p:sp>
            <p:nvSpPr>
              <p:cNvPr id="62472" name="Oval 8"/>
              <p:cNvSpPr>
                <a:spLocks noChangeArrowheads="1"/>
              </p:cNvSpPr>
              <p:nvPr/>
            </p:nvSpPr>
            <p:spPr bwMode="auto">
              <a:xfrm>
                <a:off x="1272" y="1452"/>
                <a:ext cx="360" cy="324"/>
              </a:xfrm>
              <a:prstGeom prst="ellipse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288925" indent="-288925" algn="ctr" defTabSz="769938">
                  <a:spcBef>
                    <a:spcPct val="50000"/>
                  </a:spcBef>
                </a:pPr>
                <a:r>
                  <a:rPr lang="en-US" sz="2000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</p:grpSp>
        <p:grpSp>
          <p:nvGrpSpPr>
            <p:cNvPr id="62473" name="Group 9"/>
            <p:cNvGrpSpPr>
              <a:grpSpLocks/>
            </p:cNvGrpSpPr>
            <p:nvPr/>
          </p:nvGrpSpPr>
          <p:grpSpPr bwMode="auto">
            <a:xfrm>
              <a:off x="1308" y="1248"/>
              <a:ext cx="612" cy="624"/>
              <a:chOff x="1020" y="1452"/>
              <a:chExt cx="612" cy="624"/>
            </a:xfrm>
          </p:grpSpPr>
          <p:sp>
            <p:nvSpPr>
              <p:cNvPr id="62474" name="Oval 10"/>
              <p:cNvSpPr>
                <a:spLocks noChangeArrowheads="1"/>
              </p:cNvSpPr>
              <p:nvPr/>
            </p:nvSpPr>
            <p:spPr bwMode="auto">
              <a:xfrm>
                <a:off x="1020" y="1668"/>
                <a:ext cx="468" cy="408"/>
              </a:xfrm>
              <a:prstGeom prst="ellipse">
                <a:avLst/>
              </a:prstGeom>
              <a:gradFill rotWithShape="1">
                <a:gsLst>
                  <a:gs pos="0">
                    <a:srgbClr val="CCFF33"/>
                  </a:gs>
                  <a:gs pos="100000">
                    <a:srgbClr val="CCFF3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288925" indent="-288925" algn="ctr" defTabSz="769938">
                  <a:spcBef>
                    <a:spcPct val="50000"/>
                  </a:spcBef>
                </a:pPr>
                <a:r>
                  <a:rPr lang="en-US" sz="2000" b="1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rPr>
                  <a:t>Cl</a:t>
                </a:r>
              </a:p>
            </p:txBody>
          </p:sp>
          <p:sp>
            <p:nvSpPr>
              <p:cNvPr id="62475" name="Oval 11"/>
              <p:cNvSpPr>
                <a:spLocks noChangeArrowheads="1"/>
              </p:cNvSpPr>
              <p:nvPr/>
            </p:nvSpPr>
            <p:spPr bwMode="auto">
              <a:xfrm>
                <a:off x="1272" y="1452"/>
                <a:ext cx="360" cy="324"/>
              </a:xfrm>
              <a:prstGeom prst="ellipse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288925" indent="-288925" algn="ctr" defTabSz="769938">
                  <a:spcBef>
                    <a:spcPct val="50000"/>
                  </a:spcBef>
                </a:pPr>
                <a:r>
                  <a:rPr lang="en-US" sz="2000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</p:grpSp>
      </p:grpSp>
      <p:grpSp>
        <p:nvGrpSpPr>
          <p:cNvPr id="62476" name="Group 12"/>
          <p:cNvGrpSpPr>
            <a:grpSpLocks/>
          </p:cNvGrpSpPr>
          <p:nvPr/>
        </p:nvGrpSpPr>
        <p:grpSpPr bwMode="auto">
          <a:xfrm>
            <a:off x="5180013" y="2027238"/>
            <a:ext cx="2687637" cy="1641475"/>
            <a:chOff x="3275" y="1296"/>
            <a:chExt cx="1693" cy="1020"/>
          </a:xfrm>
        </p:grpSpPr>
        <p:grpSp>
          <p:nvGrpSpPr>
            <p:cNvPr id="62477" name="Group 13"/>
            <p:cNvGrpSpPr>
              <a:grpSpLocks/>
            </p:cNvGrpSpPr>
            <p:nvPr/>
          </p:nvGrpSpPr>
          <p:grpSpPr bwMode="auto">
            <a:xfrm>
              <a:off x="3275" y="1296"/>
              <a:ext cx="997" cy="1020"/>
              <a:chOff x="2987" y="948"/>
              <a:chExt cx="997" cy="1020"/>
            </a:xfrm>
          </p:grpSpPr>
          <p:sp>
            <p:nvSpPr>
              <p:cNvPr id="62478" name="Oval 14"/>
              <p:cNvSpPr>
                <a:spLocks noChangeArrowheads="1"/>
              </p:cNvSpPr>
              <p:nvPr/>
            </p:nvSpPr>
            <p:spPr bwMode="auto">
              <a:xfrm>
                <a:off x="2987" y="1142"/>
                <a:ext cx="795" cy="619"/>
              </a:xfrm>
              <a:prstGeom prst="ellipse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288925" indent="-288925" algn="ctr" defTabSz="769938">
                  <a:spcBef>
                    <a:spcPct val="50000"/>
                  </a:spcBef>
                </a:pPr>
                <a:r>
                  <a:rPr lang="en-US" sz="4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Mg</a:t>
                </a:r>
              </a:p>
            </p:txBody>
          </p:sp>
          <p:sp>
            <p:nvSpPr>
              <p:cNvPr id="62479" name="Oval 15"/>
              <p:cNvSpPr>
                <a:spLocks noChangeArrowheads="1"/>
              </p:cNvSpPr>
              <p:nvPr/>
            </p:nvSpPr>
            <p:spPr bwMode="auto">
              <a:xfrm>
                <a:off x="3516" y="948"/>
                <a:ext cx="468" cy="408"/>
              </a:xfrm>
              <a:prstGeom prst="ellipse">
                <a:avLst/>
              </a:prstGeom>
              <a:gradFill rotWithShape="1">
                <a:gsLst>
                  <a:gs pos="0">
                    <a:srgbClr val="CCFF33"/>
                  </a:gs>
                  <a:gs pos="100000">
                    <a:srgbClr val="CCFF3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288925" indent="-288925" algn="ctr" defTabSz="769938">
                  <a:spcBef>
                    <a:spcPct val="50000"/>
                  </a:spcBef>
                </a:pPr>
                <a:r>
                  <a:rPr lang="en-US" sz="2000" b="1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rPr>
                  <a:t>Cl</a:t>
                </a:r>
              </a:p>
            </p:txBody>
          </p:sp>
          <p:sp>
            <p:nvSpPr>
              <p:cNvPr id="62480" name="Oval 16"/>
              <p:cNvSpPr>
                <a:spLocks noChangeArrowheads="1"/>
              </p:cNvSpPr>
              <p:nvPr/>
            </p:nvSpPr>
            <p:spPr bwMode="auto">
              <a:xfrm>
                <a:off x="3456" y="1560"/>
                <a:ext cx="468" cy="408"/>
              </a:xfrm>
              <a:prstGeom prst="ellipse">
                <a:avLst/>
              </a:prstGeom>
              <a:gradFill rotWithShape="1">
                <a:gsLst>
                  <a:gs pos="0">
                    <a:srgbClr val="CCFF33"/>
                  </a:gs>
                  <a:gs pos="100000">
                    <a:srgbClr val="CCFF3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288925" indent="-288925" algn="ctr" defTabSz="769938">
                  <a:spcBef>
                    <a:spcPct val="50000"/>
                  </a:spcBef>
                </a:pPr>
                <a:r>
                  <a:rPr lang="en-US" sz="2000" b="1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rPr>
                  <a:t>Cl</a:t>
                </a:r>
              </a:p>
            </p:txBody>
          </p:sp>
        </p:grpSp>
        <p:grpSp>
          <p:nvGrpSpPr>
            <p:cNvPr id="62481" name="Group 17"/>
            <p:cNvGrpSpPr>
              <a:grpSpLocks/>
            </p:cNvGrpSpPr>
            <p:nvPr/>
          </p:nvGrpSpPr>
          <p:grpSpPr bwMode="auto">
            <a:xfrm>
              <a:off x="4596" y="1428"/>
              <a:ext cx="372" cy="576"/>
              <a:chOff x="4596" y="1080"/>
              <a:chExt cx="372" cy="576"/>
            </a:xfrm>
          </p:grpSpPr>
          <p:sp>
            <p:nvSpPr>
              <p:cNvPr id="62482" name="Oval 18"/>
              <p:cNvSpPr>
                <a:spLocks noChangeArrowheads="1"/>
              </p:cNvSpPr>
              <p:nvPr/>
            </p:nvSpPr>
            <p:spPr bwMode="auto">
              <a:xfrm>
                <a:off x="4608" y="1080"/>
                <a:ext cx="360" cy="324"/>
              </a:xfrm>
              <a:prstGeom prst="ellipse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288925" indent="-288925" algn="ctr" defTabSz="769938">
                  <a:spcBef>
                    <a:spcPct val="50000"/>
                  </a:spcBef>
                </a:pPr>
                <a:r>
                  <a:rPr lang="en-US" sz="2000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62483" name="Oval 19"/>
              <p:cNvSpPr>
                <a:spLocks noChangeArrowheads="1"/>
              </p:cNvSpPr>
              <p:nvPr/>
            </p:nvSpPr>
            <p:spPr bwMode="auto">
              <a:xfrm>
                <a:off x="4596" y="1332"/>
                <a:ext cx="360" cy="324"/>
              </a:xfrm>
              <a:prstGeom prst="ellipse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288925" indent="-288925" algn="ctr" defTabSz="769938">
                  <a:spcBef>
                    <a:spcPct val="50000"/>
                  </a:spcBef>
                </a:pPr>
                <a:r>
                  <a:rPr lang="en-US" sz="2000">
                    <a:solidFill>
                      <a:schemeClr val="bg2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</p:grpSp>
      </p:grp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74613" y="4221088"/>
            <a:ext cx="8889875" cy="2062103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l" defTabSz="769938">
              <a:buAutoNum type="alphaLcParenR"/>
            </a:pPr>
            <a:r>
              <a:rPr lang="en-US" sz="3200" dirty="0" err="1" smtClean="0">
                <a:latin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phản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ứng</a:t>
            </a:r>
            <a:r>
              <a:rPr lang="en-US" sz="3200" dirty="0" smtClean="0">
                <a:latin typeface="Times New Roman" pitchFamily="18" charset="0"/>
              </a:rPr>
              <a:t>?</a:t>
            </a:r>
          </a:p>
          <a:p>
            <a:pPr marL="514350" indent="-514350" algn="l" defTabSz="769938">
              <a:buAutoNum type="alphaLcParenR"/>
            </a:pPr>
            <a:r>
              <a:rPr lang="en-US" sz="3200" dirty="0" err="1" smtClean="0">
                <a:latin typeface="Times New Roman" pitchFamily="18" charset="0"/>
              </a:rPr>
              <a:t>Liên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nguyên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</a:rPr>
              <a:t>?</a:t>
            </a:r>
          </a:p>
          <a:p>
            <a:pPr marL="514350" indent="-514350" algn="l" defTabSz="769938">
              <a:buAutoNum type="alphaLcParenR"/>
            </a:pPr>
            <a:r>
              <a:rPr lang="en-US" sz="3200" dirty="0" err="1" smtClean="0">
                <a:latin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biến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</a:rPr>
              <a:t>?</a:t>
            </a:r>
          </a:p>
          <a:p>
            <a:pPr marL="514350" indent="-514350" algn="l" defTabSz="769938">
              <a:buAutoNum type="alphaLcParenR"/>
            </a:pPr>
            <a:r>
              <a:rPr lang="en-US" sz="3200" dirty="0" err="1" smtClean="0">
                <a:latin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nguyên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phản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ứng</a:t>
            </a:r>
            <a:r>
              <a:rPr lang="en-US" sz="3200" dirty="0">
                <a:latin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95024" y="114444"/>
            <a:ext cx="199605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2: 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31840" y="22112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CỦNG CỐ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3064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/>
      <p:bldP spid="62467" grpId="0" animBg="1"/>
      <p:bldP spid="6248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403225" y="288925"/>
            <a:ext cx="2873375" cy="1757363"/>
            <a:chOff x="458" y="1248"/>
            <a:chExt cx="1786" cy="1080"/>
          </a:xfrm>
        </p:grpSpPr>
        <p:sp>
          <p:nvSpPr>
            <p:cNvPr id="63492" name="Oval 4"/>
            <p:cNvSpPr>
              <a:spLocks noChangeArrowheads="1"/>
            </p:cNvSpPr>
            <p:nvPr/>
          </p:nvSpPr>
          <p:spPr bwMode="auto">
            <a:xfrm>
              <a:off x="458" y="1463"/>
              <a:ext cx="741" cy="60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288925" indent="-288925" algn="ctr" defTabSz="769938"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latin typeface=".VnArial" pitchFamily="34" charset="0"/>
                </a:rPr>
                <a:t>Mg</a:t>
              </a:r>
            </a:p>
          </p:txBody>
        </p:sp>
        <p:grpSp>
          <p:nvGrpSpPr>
            <p:cNvPr id="63493" name="Group 5"/>
            <p:cNvGrpSpPr>
              <a:grpSpLocks/>
            </p:cNvGrpSpPr>
            <p:nvPr/>
          </p:nvGrpSpPr>
          <p:grpSpPr bwMode="auto">
            <a:xfrm>
              <a:off x="1632" y="1704"/>
              <a:ext cx="612" cy="624"/>
              <a:chOff x="1020" y="1452"/>
              <a:chExt cx="612" cy="624"/>
            </a:xfrm>
          </p:grpSpPr>
          <p:sp>
            <p:nvSpPr>
              <p:cNvPr id="63494" name="Oval 6"/>
              <p:cNvSpPr>
                <a:spLocks noChangeArrowheads="1"/>
              </p:cNvSpPr>
              <p:nvPr/>
            </p:nvSpPr>
            <p:spPr bwMode="auto">
              <a:xfrm>
                <a:off x="1020" y="1668"/>
                <a:ext cx="468" cy="408"/>
              </a:xfrm>
              <a:prstGeom prst="ellipse">
                <a:avLst/>
              </a:prstGeom>
              <a:gradFill rotWithShape="1">
                <a:gsLst>
                  <a:gs pos="0">
                    <a:srgbClr val="CCFF33"/>
                  </a:gs>
                  <a:gs pos="100000">
                    <a:srgbClr val="CCFF3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288925" indent="-288925" algn="ctr" defTabSz="769938">
                  <a:spcBef>
                    <a:spcPct val="50000"/>
                  </a:spcBef>
                </a:pPr>
                <a:r>
                  <a:rPr lang="en-US" sz="2000" b="1">
                    <a:solidFill>
                      <a:schemeClr val="bg2"/>
                    </a:solidFill>
                  </a:rPr>
                  <a:t>Cl</a:t>
                </a:r>
              </a:p>
            </p:txBody>
          </p:sp>
          <p:sp>
            <p:nvSpPr>
              <p:cNvPr id="63495" name="Oval 7"/>
              <p:cNvSpPr>
                <a:spLocks noChangeArrowheads="1"/>
              </p:cNvSpPr>
              <p:nvPr/>
            </p:nvSpPr>
            <p:spPr bwMode="auto">
              <a:xfrm>
                <a:off x="1272" y="1452"/>
                <a:ext cx="360" cy="324"/>
              </a:xfrm>
              <a:prstGeom prst="ellipse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288925" indent="-288925" algn="ctr" defTabSz="769938">
                  <a:spcBef>
                    <a:spcPct val="50000"/>
                  </a:spcBef>
                </a:pPr>
                <a:r>
                  <a:rPr lang="en-US" sz="2000">
                    <a:solidFill>
                      <a:schemeClr val="bg2"/>
                    </a:solidFill>
                  </a:rPr>
                  <a:t>H</a:t>
                </a:r>
              </a:p>
            </p:txBody>
          </p:sp>
        </p:grpSp>
        <p:grpSp>
          <p:nvGrpSpPr>
            <p:cNvPr id="63496" name="Group 8"/>
            <p:cNvGrpSpPr>
              <a:grpSpLocks/>
            </p:cNvGrpSpPr>
            <p:nvPr/>
          </p:nvGrpSpPr>
          <p:grpSpPr bwMode="auto">
            <a:xfrm>
              <a:off x="1308" y="1248"/>
              <a:ext cx="612" cy="624"/>
              <a:chOff x="1020" y="1452"/>
              <a:chExt cx="612" cy="624"/>
            </a:xfrm>
          </p:grpSpPr>
          <p:sp>
            <p:nvSpPr>
              <p:cNvPr id="63497" name="Oval 9"/>
              <p:cNvSpPr>
                <a:spLocks noChangeArrowheads="1"/>
              </p:cNvSpPr>
              <p:nvPr/>
            </p:nvSpPr>
            <p:spPr bwMode="auto">
              <a:xfrm>
                <a:off x="1020" y="1668"/>
                <a:ext cx="468" cy="408"/>
              </a:xfrm>
              <a:prstGeom prst="ellipse">
                <a:avLst/>
              </a:prstGeom>
              <a:gradFill rotWithShape="1">
                <a:gsLst>
                  <a:gs pos="0">
                    <a:srgbClr val="CCFF33"/>
                  </a:gs>
                  <a:gs pos="100000">
                    <a:srgbClr val="CCFF3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288925" indent="-288925" algn="ctr" defTabSz="769938">
                  <a:spcBef>
                    <a:spcPct val="50000"/>
                  </a:spcBef>
                </a:pPr>
                <a:r>
                  <a:rPr lang="en-US" sz="2000" b="1">
                    <a:solidFill>
                      <a:schemeClr val="bg2"/>
                    </a:solidFill>
                  </a:rPr>
                  <a:t>Cl</a:t>
                </a:r>
              </a:p>
            </p:txBody>
          </p:sp>
          <p:sp>
            <p:nvSpPr>
              <p:cNvPr id="63498" name="Oval 10"/>
              <p:cNvSpPr>
                <a:spLocks noChangeArrowheads="1"/>
              </p:cNvSpPr>
              <p:nvPr/>
            </p:nvSpPr>
            <p:spPr bwMode="auto">
              <a:xfrm>
                <a:off x="1272" y="1452"/>
                <a:ext cx="360" cy="324"/>
              </a:xfrm>
              <a:prstGeom prst="ellipse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288925" indent="-288925" algn="ctr" defTabSz="769938">
                  <a:spcBef>
                    <a:spcPct val="50000"/>
                  </a:spcBef>
                </a:pPr>
                <a:r>
                  <a:rPr lang="en-US" sz="2000">
                    <a:solidFill>
                      <a:schemeClr val="bg2"/>
                    </a:solidFill>
                  </a:rPr>
                  <a:t>H</a:t>
                </a:r>
              </a:p>
            </p:txBody>
          </p:sp>
        </p:grpSp>
      </p:grpSp>
      <p:grpSp>
        <p:nvGrpSpPr>
          <p:cNvPr id="63499" name="Group 11"/>
          <p:cNvGrpSpPr>
            <a:grpSpLocks/>
          </p:cNvGrpSpPr>
          <p:nvPr/>
        </p:nvGrpSpPr>
        <p:grpSpPr bwMode="auto">
          <a:xfrm>
            <a:off x="5554663" y="269875"/>
            <a:ext cx="2636837" cy="1622425"/>
            <a:chOff x="3295" y="1296"/>
            <a:chExt cx="1673" cy="1020"/>
          </a:xfrm>
        </p:grpSpPr>
        <p:grpSp>
          <p:nvGrpSpPr>
            <p:cNvPr id="63500" name="Group 12"/>
            <p:cNvGrpSpPr>
              <a:grpSpLocks/>
            </p:cNvGrpSpPr>
            <p:nvPr/>
          </p:nvGrpSpPr>
          <p:grpSpPr bwMode="auto">
            <a:xfrm>
              <a:off x="3295" y="1296"/>
              <a:ext cx="977" cy="1020"/>
              <a:chOff x="3007" y="948"/>
              <a:chExt cx="977" cy="1020"/>
            </a:xfrm>
          </p:grpSpPr>
          <p:sp>
            <p:nvSpPr>
              <p:cNvPr id="63501" name="Oval 13"/>
              <p:cNvSpPr>
                <a:spLocks noChangeArrowheads="1"/>
              </p:cNvSpPr>
              <p:nvPr/>
            </p:nvSpPr>
            <p:spPr bwMode="auto">
              <a:xfrm>
                <a:off x="3007" y="1144"/>
                <a:ext cx="756" cy="615"/>
              </a:xfrm>
              <a:prstGeom prst="ellipse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288925" indent="-288925" algn="ctr" defTabSz="769938">
                  <a:spcBef>
                    <a:spcPct val="50000"/>
                  </a:spcBef>
                </a:pPr>
                <a:r>
                  <a:rPr lang="en-US" sz="4000">
                    <a:solidFill>
                      <a:srgbClr val="FF0000"/>
                    </a:solidFill>
                    <a:latin typeface=".VnArial" pitchFamily="34" charset="0"/>
                  </a:rPr>
                  <a:t>Mg</a:t>
                </a:r>
              </a:p>
            </p:txBody>
          </p:sp>
          <p:sp>
            <p:nvSpPr>
              <p:cNvPr id="63502" name="Oval 14"/>
              <p:cNvSpPr>
                <a:spLocks noChangeArrowheads="1"/>
              </p:cNvSpPr>
              <p:nvPr/>
            </p:nvSpPr>
            <p:spPr bwMode="auto">
              <a:xfrm>
                <a:off x="3516" y="948"/>
                <a:ext cx="468" cy="408"/>
              </a:xfrm>
              <a:prstGeom prst="ellipse">
                <a:avLst/>
              </a:prstGeom>
              <a:gradFill rotWithShape="1">
                <a:gsLst>
                  <a:gs pos="0">
                    <a:srgbClr val="CCFF33"/>
                  </a:gs>
                  <a:gs pos="100000">
                    <a:srgbClr val="CCFF3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288925" indent="-288925" algn="ctr" defTabSz="769938">
                  <a:spcBef>
                    <a:spcPct val="50000"/>
                  </a:spcBef>
                </a:pPr>
                <a:r>
                  <a:rPr lang="en-US" sz="2000" b="1">
                    <a:solidFill>
                      <a:schemeClr val="bg2"/>
                    </a:solidFill>
                  </a:rPr>
                  <a:t>Cl</a:t>
                </a:r>
              </a:p>
            </p:txBody>
          </p:sp>
          <p:sp>
            <p:nvSpPr>
              <p:cNvPr id="63503" name="Oval 15"/>
              <p:cNvSpPr>
                <a:spLocks noChangeArrowheads="1"/>
              </p:cNvSpPr>
              <p:nvPr/>
            </p:nvSpPr>
            <p:spPr bwMode="auto">
              <a:xfrm>
                <a:off x="3456" y="1560"/>
                <a:ext cx="468" cy="408"/>
              </a:xfrm>
              <a:prstGeom prst="ellipse">
                <a:avLst/>
              </a:prstGeom>
              <a:gradFill rotWithShape="1">
                <a:gsLst>
                  <a:gs pos="0">
                    <a:srgbClr val="CCFF33"/>
                  </a:gs>
                  <a:gs pos="100000">
                    <a:srgbClr val="CCFF3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288925" indent="-288925" algn="ctr" defTabSz="769938">
                  <a:spcBef>
                    <a:spcPct val="50000"/>
                  </a:spcBef>
                </a:pPr>
                <a:r>
                  <a:rPr lang="en-US" sz="2000" b="1">
                    <a:solidFill>
                      <a:schemeClr val="bg2"/>
                    </a:solidFill>
                  </a:rPr>
                  <a:t>Cl</a:t>
                </a:r>
              </a:p>
            </p:txBody>
          </p:sp>
        </p:grpSp>
        <p:grpSp>
          <p:nvGrpSpPr>
            <p:cNvPr id="63504" name="Group 16"/>
            <p:cNvGrpSpPr>
              <a:grpSpLocks/>
            </p:cNvGrpSpPr>
            <p:nvPr/>
          </p:nvGrpSpPr>
          <p:grpSpPr bwMode="auto">
            <a:xfrm>
              <a:off x="4596" y="1428"/>
              <a:ext cx="372" cy="576"/>
              <a:chOff x="4596" y="1080"/>
              <a:chExt cx="372" cy="576"/>
            </a:xfrm>
          </p:grpSpPr>
          <p:sp>
            <p:nvSpPr>
              <p:cNvPr id="63505" name="Oval 17"/>
              <p:cNvSpPr>
                <a:spLocks noChangeArrowheads="1"/>
              </p:cNvSpPr>
              <p:nvPr/>
            </p:nvSpPr>
            <p:spPr bwMode="auto">
              <a:xfrm>
                <a:off x="4608" y="1080"/>
                <a:ext cx="360" cy="324"/>
              </a:xfrm>
              <a:prstGeom prst="ellipse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288925" indent="-288925" algn="ctr" defTabSz="769938">
                  <a:spcBef>
                    <a:spcPct val="50000"/>
                  </a:spcBef>
                </a:pPr>
                <a:r>
                  <a:rPr lang="en-US" sz="2000">
                    <a:solidFill>
                      <a:schemeClr val="bg2"/>
                    </a:solidFill>
                  </a:rPr>
                  <a:t>H</a:t>
                </a:r>
              </a:p>
            </p:txBody>
          </p:sp>
          <p:sp>
            <p:nvSpPr>
              <p:cNvPr id="63506" name="Oval 18"/>
              <p:cNvSpPr>
                <a:spLocks noChangeArrowheads="1"/>
              </p:cNvSpPr>
              <p:nvPr/>
            </p:nvSpPr>
            <p:spPr bwMode="auto">
              <a:xfrm>
                <a:off x="4596" y="1332"/>
                <a:ext cx="360" cy="324"/>
              </a:xfrm>
              <a:prstGeom prst="ellipse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288925" indent="-288925" algn="ctr" defTabSz="769938">
                  <a:spcBef>
                    <a:spcPct val="50000"/>
                  </a:spcBef>
                </a:pPr>
                <a:r>
                  <a:rPr lang="en-US" sz="2000">
                    <a:solidFill>
                      <a:schemeClr val="bg2"/>
                    </a:solidFill>
                  </a:rPr>
                  <a:t>H</a:t>
                </a:r>
              </a:p>
            </p:txBody>
          </p:sp>
        </p:grpSp>
      </p:grpSp>
      <p:sp>
        <p:nvSpPr>
          <p:cNvPr id="63507" name="Line 19"/>
          <p:cNvSpPr>
            <a:spLocks noChangeShapeType="1"/>
          </p:cNvSpPr>
          <p:nvPr/>
        </p:nvSpPr>
        <p:spPr bwMode="auto">
          <a:xfrm>
            <a:off x="3905250" y="1081088"/>
            <a:ext cx="106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24" name="Rectangle 23"/>
          <p:cNvSpPr/>
          <p:nvPr/>
        </p:nvSpPr>
        <p:spPr>
          <a:xfrm>
            <a:off x="42291" y="0"/>
            <a:ext cx="199605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2: 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3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hân huỷ đường bởi nhiệt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13530"/>
            <a:ext cx="9144000" cy="6144470"/>
          </a:xfr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9512" y="67198"/>
            <a:ext cx="37242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I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. ĐỊNH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NGHĨA :</a:t>
            </a:r>
          </a:p>
        </p:txBody>
      </p:sp>
    </p:spTree>
    <p:extLst>
      <p:ext uri="{BB962C8B-B14F-4D97-AF65-F5344CB8AC3E}">
        <p14:creationId xmlns:p14="http://schemas.microsoft.com/office/powerpoint/2010/main" val="147370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7748" y="791553"/>
            <a:ext cx="8892480" cy="255454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3 (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SGK-50): </a:t>
            </a:r>
            <a:r>
              <a:rPr lang="en-US" sz="3200" dirty="0" err="1" smtClean="0">
                <a:latin typeface="Times New Roman" pitchFamily="18" charset="0"/>
              </a:rPr>
              <a:t>Ghi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phản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ứng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xảy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nến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cháy</a:t>
            </a:r>
            <a:r>
              <a:rPr lang="en-US" sz="3200" dirty="0">
                <a:latin typeface="Times New Roman" pitchFamily="18" charset="0"/>
              </a:rPr>
              <a:t>. Cho </a:t>
            </a:r>
            <a:r>
              <a:rPr lang="en-US" sz="3200" dirty="0" err="1">
                <a:latin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tham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phản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ứng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này</a:t>
            </a:r>
            <a:r>
              <a:rPr lang="en-US" sz="3200" dirty="0">
                <a:latin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hơi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nến</a:t>
            </a:r>
            <a:r>
              <a:rPr lang="en-US" sz="3200" dirty="0">
                <a:latin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</a:rPr>
              <a:t>parafin</a:t>
            </a:r>
            <a:r>
              <a:rPr lang="en-US" sz="3200" dirty="0">
                <a:latin typeface="Times New Roman" pitchFamily="18" charset="0"/>
              </a:rPr>
              <a:t>)  </a:t>
            </a:r>
            <a:r>
              <a:rPr lang="en-US" sz="3200" dirty="0" err="1">
                <a:latin typeface="Times New Roman" pitchFamily="18" charset="0"/>
              </a:rPr>
              <a:t>cháy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khí</a:t>
            </a:r>
            <a:r>
              <a:rPr lang="en-US" sz="3200" dirty="0">
                <a:latin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khí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carbon dioxide </a:t>
            </a:r>
            <a:r>
              <a:rPr lang="en-US" sz="3200" dirty="0" err="1">
                <a:latin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3979863" y="3784600"/>
            <a:ext cx="552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       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31840" y="22112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CỦNG CỐ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6239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02816" y="350988"/>
            <a:ext cx="37242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I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. ĐỊNH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NGHĨA :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0979" y="877736"/>
            <a:ext cx="7543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143000" lvl="2" indent="-228600">
              <a:lnSpc>
                <a:spcPct val="120000"/>
              </a:lnSpc>
              <a:spcBef>
                <a:spcPct val="20000"/>
              </a:spcBef>
            </a:pPr>
            <a:endParaRPr lang="en-US" sz="2800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7445" y="1268759"/>
            <a:ext cx="8650684" cy="2031325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lvl="2" indent="-571500" algn="just">
              <a:buFontTx/>
              <a:buChar char="-"/>
            </a:pPr>
            <a:r>
              <a:rPr lang="en-US" sz="3600" dirty="0" err="1" smtClean="0">
                <a:latin typeface="Times New Roman" pitchFamily="18" charset="0"/>
              </a:rPr>
              <a:t>Phản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ứng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hoá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quá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trình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biến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chất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này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chất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</a:rPr>
              <a:t> .</a:t>
            </a:r>
          </a:p>
          <a:p>
            <a:pPr marL="0" lvl="2"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Ví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dụ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sym typeface="Wingdings" pitchFamily="2" charset="2"/>
              </a:rPr>
              <a:t>Đường</a:t>
            </a:r>
            <a:r>
              <a:rPr lang="en-US" sz="36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sym typeface="Wingdings" pitchFamily="2" charset="2"/>
              </a:rPr>
              <a:t>bị</a:t>
            </a:r>
            <a:r>
              <a:rPr lang="en-US" sz="36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sym typeface="Wingdings" pitchFamily="2" charset="2"/>
              </a:rPr>
              <a:t>biến</a:t>
            </a:r>
            <a:r>
              <a:rPr lang="en-US" sz="36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sym typeface="Wingdings" pitchFamily="2" charset="2"/>
              </a:rPr>
              <a:t>đổi</a:t>
            </a:r>
            <a:r>
              <a:rPr lang="en-US" sz="36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sym typeface="Wingdings" pitchFamily="2" charset="2"/>
              </a:rPr>
              <a:t>thành</a:t>
            </a:r>
            <a:r>
              <a:rPr lang="en-US" sz="3600" dirty="0" smtClean="0">
                <a:latin typeface="Times New Roman" pitchFamily="18" charset="0"/>
                <a:sym typeface="Wingdings" pitchFamily="2" charset="2"/>
              </a:rPr>
              <a:t> than </a:t>
            </a:r>
            <a:r>
              <a:rPr lang="en-US" sz="3600" dirty="0" err="1" smtClean="0">
                <a:latin typeface="Times New Roman" pitchFamily="18" charset="0"/>
                <a:sym typeface="Wingdings" pitchFamily="2" charset="2"/>
              </a:rPr>
              <a:t>và</a:t>
            </a:r>
            <a:r>
              <a:rPr lang="en-US" sz="36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sym typeface="Wingdings" pitchFamily="2" charset="2"/>
              </a:rPr>
              <a:t>nước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  <a:p>
            <a:endParaRPr lang="vi-VN" dirty="0"/>
          </a:p>
        </p:txBody>
      </p:sp>
      <p:pic>
        <p:nvPicPr>
          <p:cNvPr id="6" name="Picture 2" descr="C:\Users\HUYEN\Desktop\BACKGROUND\pngtree-flask-illustration-of-chemical-experiment-png-image_4543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7556" l="10000" r="90000">
                        <a14:backgroundMark x1="6833" y1="37222" x2="6833" y2="3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57257"/>
            <a:ext cx="1709936" cy="219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24295" y="716406"/>
            <a:ext cx="814647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dirty="0">
                <a:ln w="9525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5400" dirty="0">
              <a:ln w="9525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1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2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467544" y="802400"/>
            <a:ext cx="8136945" cy="5795031"/>
            <a:chOff x="2534" y="507"/>
            <a:chExt cx="3799" cy="3382"/>
          </a:xfrm>
        </p:grpSpPr>
        <p:pic>
          <p:nvPicPr>
            <p:cNvPr id="19461" name="Picture 5" descr="me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4" y="2209"/>
              <a:ext cx="829" cy="1680"/>
            </a:xfrm>
            <a:prstGeom prst="rect">
              <a:avLst/>
            </a:prstGeom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19462" name="AutoShape 6"/>
            <p:cNvSpPr>
              <a:spLocks noChangeArrowheads="1"/>
            </p:cNvSpPr>
            <p:nvPr/>
          </p:nvSpPr>
          <p:spPr bwMode="auto">
            <a:xfrm>
              <a:off x="3072" y="507"/>
              <a:ext cx="3261" cy="2123"/>
            </a:xfrm>
            <a:prstGeom prst="cloudCallout">
              <a:avLst>
                <a:gd name="adj1" fmla="val -60069"/>
                <a:gd name="adj2" fmla="val 111546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None/>
              </a:pP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</a:rPr>
                <a:t>Chất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</a:rPr>
                <a:t>bị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</a:rPr>
                <a:t>biến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</a:rPr>
                <a:t>đổi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</a:rPr>
                <a:t>phản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</a:rPr>
                <a:t>ứng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</a:rPr>
                <a:t>gọi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</a:rPr>
                <a:t>là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</a:rPr>
                <a:t> ?</a:t>
              </a:r>
            </a:p>
            <a:p>
              <a:pPr algn="ctr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None/>
              </a:pP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</a:rPr>
                <a:t>Chất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</a:rPr>
                <a:t>mới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</a:rPr>
                <a:t>sinh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</a:rPr>
                <a:t>ra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</a:rPr>
                <a:t>gọi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Times New Roman" pitchFamily="18" charset="0"/>
                </a:rPr>
                <a:t>là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C00000"/>
                  </a:solidFill>
                  <a:latin typeface="Times New Roman" pitchFamily="18" charset="0"/>
                </a:rPr>
                <a:t> ?</a:t>
              </a:r>
            </a:p>
          </p:txBody>
        </p:sp>
      </p:grp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452749" y="291358"/>
            <a:ext cx="8691251" cy="4392488"/>
          </a:xfrm>
          <a:prstGeom prst="ellipse">
            <a:avLst/>
          </a:prstGeom>
          <a:ln>
            <a:noFill/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6" name="Picture 10" descr="TRFA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27375"/>
            <a:ext cx="846138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UYEN\Desktop\BACKGROUND\pngtree-flask-illustration-of-chemical-experiment-png-image_45433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67" b="97556" l="10000" r="90000">
                        <a14:backgroundMark x1="6833" y1="37222" x2="6833" y2="3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3875332"/>
            <a:ext cx="2646567" cy="322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7504" y="243648"/>
            <a:ext cx="37242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I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. ĐỊNH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NGHĨA :</a:t>
            </a:r>
          </a:p>
        </p:txBody>
      </p:sp>
    </p:spTree>
    <p:extLst>
      <p:ext uri="{BB962C8B-B14F-4D97-AF65-F5344CB8AC3E}">
        <p14:creationId xmlns:p14="http://schemas.microsoft.com/office/powerpoint/2010/main" val="137088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  <p:bldP spid="1946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179512" y="1124744"/>
            <a:ext cx="8784976" cy="4505351"/>
          </a:xfrm>
          <a:prstGeom prst="rect">
            <a:avLst/>
          </a:prstGeom>
          <a:ln>
            <a:noFill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625475" lvl="2" indent="-571500" algn="just">
              <a:lnSpc>
                <a:spcPct val="120000"/>
              </a:lnSpc>
              <a:spcBef>
                <a:spcPct val="20000"/>
              </a:spcBef>
              <a:buFontTx/>
              <a:buChar char="-"/>
            </a:pP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</a:rPr>
              <a:t>Phản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</a:rPr>
              <a:t>ứng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</a:rPr>
              <a:t>hoá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</a:rPr>
              <a:t>học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là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quá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trình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làm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biến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đổi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chất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này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thành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chất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khác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625475" lvl="2" indent="-571500" algn="just">
              <a:lnSpc>
                <a:spcPct val="120000"/>
              </a:lnSpc>
              <a:spcBef>
                <a:spcPct val="20000"/>
              </a:spcBef>
              <a:buFontTx/>
              <a:buChar char="-"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</a:rPr>
              <a:t>Chất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bị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biến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đổi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phản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ứng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là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chất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phản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ứng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hay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</a:rPr>
              <a:t>chất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</a:rPr>
              <a:t>tham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</a:rPr>
              <a:t>gia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 marL="625475" lvl="2" indent="-571500" algn="just">
              <a:lnSpc>
                <a:spcPct val="120000"/>
              </a:lnSpc>
              <a:spcBef>
                <a:spcPct val="20000"/>
              </a:spcBef>
              <a:buFontTx/>
              <a:buChar char="-"/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Chất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mới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sinh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ra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sản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phẩm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2816" y="350988"/>
            <a:ext cx="37242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I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. ĐỊNH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NGHĨA :</a:t>
            </a:r>
          </a:p>
        </p:txBody>
      </p:sp>
      <p:pic>
        <p:nvPicPr>
          <p:cNvPr id="5" name="Picture 2" descr="C:\Users\HUYEN\Desktop\BACKGROUND\pngtree-flask-illustration-of-chemical-experiment-png-image_4543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7556" l="10000" r="90000">
                        <a14:backgroundMark x1="6833" y1="37222" x2="6833" y2="3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509120"/>
            <a:ext cx="1925960" cy="243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280" y="2132856"/>
            <a:ext cx="814647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dirty="0">
                <a:ln w="9525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5400" dirty="0">
              <a:ln w="9525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2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1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5"/>
              <p:cNvSpPr>
                <a:spLocks noGrp="1" noChangeArrowheads="1"/>
              </p:cNvSpPr>
              <p:nvPr>
                <p:ph idx="1"/>
              </p:nvPr>
            </p:nvSpPr>
            <p:spPr bwMode="auto">
              <a:xfrm>
                <a:off x="119324" y="3068960"/>
                <a:ext cx="8953783" cy="3573016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 marL="0" lvl="2" indent="0">
                  <a:lnSpc>
                    <a:spcPct val="120000"/>
                  </a:lnSpc>
                  <a:spcBef>
                    <a:spcPct val="20000"/>
                  </a:spcBef>
                  <a:buNone/>
                </a:pP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Ví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dụ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: </a:t>
                </a:r>
              </a:p>
              <a:p>
                <a:pPr marL="571500" lvl="2" indent="-57150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Đường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→</m:t>
                    </m:r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Nước + Than</a:t>
                </a:r>
              </a:p>
              <a:p>
                <a:pPr marL="0" lvl="2" indent="0">
                  <a:lnSpc>
                    <a:spcPct val="120000"/>
                  </a:lnSpc>
                  <a:buNone/>
                </a:pPr>
                <a:r>
                  <a:rPr lang="en-US" sz="36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Chất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tham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gia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:r>
                  <a:rPr lang="en-US" sz="32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Sản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phẩm</a:t>
                </a:r>
                <a:endPara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2" indent="0">
                  <a:lnSpc>
                    <a:spcPct val="120000"/>
                  </a:lnSpc>
                  <a:buNone/>
                </a:pPr>
                <a:endParaRPr lang="en-US" sz="36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0" lvl="2" indent="0">
                  <a:lnSpc>
                    <a:spcPct val="120000"/>
                  </a:lnSpc>
                  <a:buNone/>
                </a:pPr>
                <a:r>
                  <a:rPr lang="en-US" sz="3600" i="1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Chất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tham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gia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Sản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phẩm</a:t>
                </a:r>
                <a:endPara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2" indent="0">
                  <a:lnSpc>
                    <a:spcPct val="120000"/>
                  </a:lnSpc>
                  <a:buNone/>
                </a:pPr>
                <a:endParaRPr lang="en-US" sz="36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119324" y="3068960"/>
                <a:ext cx="8953783" cy="35730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9"/>
              <p:cNvSpPr txBox="1">
                <a:spLocks noChangeArrowheads="1"/>
              </p:cNvSpPr>
              <p:nvPr/>
            </p:nvSpPr>
            <p:spPr>
              <a:xfrm>
                <a:off x="288640" y="5107619"/>
                <a:ext cx="885536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hangingPunct="0">
                  <a:spcBef>
                    <a:spcPct val="0"/>
                  </a:spcBef>
                </a:pPr>
                <a:r>
                  <a:rPr lang="en-US" sz="3600" dirty="0" smtClean="0">
                    <a:latin typeface="Times New Roman" pitchFamily="18" charset="0"/>
                  </a:rPr>
                  <a:t>Sulfur  + </a:t>
                </a:r>
                <a:r>
                  <a:rPr lang="en-US" sz="3600" dirty="0">
                    <a:latin typeface="Times New Roman" pitchFamily="18" charset="0"/>
                  </a:rPr>
                  <a:t>I</a:t>
                </a:r>
                <a:r>
                  <a:rPr lang="en-US" sz="3600" dirty="0" smtClean="0">
                    <a:latin typeface="Times New Roman" pitchFamily="18" charset="0"/>
                  </a:rPr>
                  <a:t>ron (sắt)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   </m:t>
                    </m:r>
                    <m:r>
                      <a:rPr lang="en-US" sz="3600" i="1"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→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sym typeface="Wingdings" pitchFamily="2" charset="2"/>
                  </a:rPr>
                  <a:t>      Iron (II) sulfide</a:t>
                </a:r>
                <a:endParaRPr lang="en-US" sz="36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40" y="5107619"/>
                <a:ext cx="8855360" cy="609600"/>
              </a:xfrm>
              <a:prstGeom prst="rect">
                <a:avLst/>
              </a:prstGeom>
              <a:blipFill rotWithShape="1">
                <a:blip r:embed="rId3"/>
                <a:stretch>
                  <a:fillRect l="-1858" t="-16000" b="-4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603741" y="5628690"/>
            <a:ext cx="7772400" cy="1143000"/>
          </a:xfrm>
          <a:prstGeom prst="bracePair">
            <a:avLst>
              <a:gd name="adj" fmla="val 8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7"/>
          <p:cNvSpPr>
            <a:spLocks/>
          </p:cNvSpPr>
          <p:nvPr/>
        </p:nvSpPr>
        <p:spPr bwMode="auto">
          <a:xfrm rot="16200000">
            <a:off x="2132490" y="4373587"/>
            <a:ext cx="228600" cy="2880320"/>
          </a:xfrm>
          <a:prstGeom prst="leftBrace">
            <a:avLst>
              <a:gd name="adj1" fmla="val 91667"/>
              <a:gd name="adj2" fmla="val 48824"/>
            </a:avLst>
          </a:prstGeom>
          <a:ln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vi-VN"/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 rot="16200000">
            <a:off x="5105772" y="3441246"/>
            <a:ext cx="228600" cy="2160240"/>
          </a:xfrm>
          <a:prstGeom prst="leftBrace">
            <a:avLst>
              <a:gd name="adj1" fmla="val 66667"/>
              <a:gd name="adj2" fmla="val 48824"/>
            </a:avLst>
          </a:prstGeom>
          <a:ln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8620" y="1916832"/>
                <a:ext cx="8964488" cy="864096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en-US" sz="36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Tên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các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chất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phản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ứng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  <a:sym typeface="Symbol" pitchFamily="18" charset="2"/>
                      </a:rPr>
                      <m:t>→</m:t>
                    </m:r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Tên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các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sản</a:t>
                </a:r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phẩm</a:t>
                </a:r>
                <a:endParaRPr lang="en-US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  <a:p>
                <a:pPr algn="ctr"/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20" y="1916832"/>
                <a:ext cx="8964488" cy="8640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88640" y="993502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33974" y="188640"/>
            <a:ext cx="37242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I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. ĐỊNH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NGHĨA 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917" y="373306"/>
            <a:ext cx="814647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dirty="0">
                <a:ln w="9525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5400" dirty="0">
              <a:ln w="9525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36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 animBg="1"/>
      <p:bldP spid="8" grpId="0" animBg="1"/>
      <p:bldP spid="10" grpId="0" animBg="1"/>
      <p:bldP spid="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676" name="AutoShape 4"/>
              <p:cNvSpPr>
                <a:spLocks noChangeArrowheads="1"/>
              </p:cNvSpPr>
              <p:nvPr/>
            </p:nvSpPr>
            <p:spPr bwMode="auto">
              <a:xfrm>
                <a:off x="90369" y="261610"/>
                <a:ext cx="8963261" cy="5112568"/>
              </a:xfrm>
              <a:prstGeom prst="horizontalScroll">
                <a:avLst>
                  <a:gd name="adj" fmla="val 1250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FF0066"/>
                    </a:solidFill>
                    <a:latin typeface="Times New Roman" pitchFamily="18" charset="0"/>
                  </a:rPr>
                  <a:t> 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</a:rPr>
                  <a:t>Đọc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</a:rPr>
                  <a:t>theo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</a:rPr>
                  <a:t>đúng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</a:rPr>
                  <a:t>những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</a:rPr>
                  <a:t>gì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</a:rPr>
                  <a:t>diễn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</a:rPr>
                  <a:t>ra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</a:rPr>
                  <a:t>của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</a:rPr>
                  <a:t>phản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</a:rPr>
                  <a:t>ứng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</a:p>
              <a:p>
                <a:pPr eaLnBrk="0" hangingPunct="0">
                  <a:lnSpc>
                    <a:spcPct val="150000"/>
                  </a:lnSpc>
                </a:pPr>
                <a:r>
                  <a:rPr lang="en-US" sz="3200" b="1" dirty="0">
                    <a:solidFill>
                      <a:schemeClr val="tx1"/>
                    </a:solidFill>
                    <a:latin typeface=".VnArial" pitchFamily="34" charset="0"/>
                  </a:rPr>
                  <a:t>    +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</a:rPr>
                  <a:t>Dấu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</a:rPr>
                  <a:t>  “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itchFamily="18" charset="0"/>
                  </a:rPr>
                  <a:t>+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</a:rPr>
                  <a:t>” ở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</a:rPr>
                  <a:t>trước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</a:rPr>
                  <a:t>phản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</a:rPr>
                  <a:t>ứng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</a:rPr>
                  <a:t>đọc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</a:rPr>
                  <a:t>là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>
                    <a:solidFill>
                      <a:schemeClr val="tx1"/>
                    </a:solidFill>
                    <a:latin typeface=".VnArial" pitchFamily="34" charset="0"/>
                  </a:rPr>
                  <a:t> </a:t>
                </a:r>
                <a:endParaRPr lang="en-US" sz="3200" b="1" dirty="0" smtClean="0">
                  <a:solidFill>
                    <a:schemeClr val="tx1"/>
                  </a:solidFill>
                  <a:latin typeface=".VnArial" pitchFamily="34" charset="0"/>
                </a:endParaRPr>
              </a:p>
              <a:p>
                <a:pPr eaLnBrk="0" hangingPunct="0">
                  <a:lnSpc>
                    <a:spcPct val="150000"/>
                  </a:lnSpc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.VnArial" pitchFamily="34" charset="0"/>
                  </a:rPr>
                  <a:t>“</a:t>
                </a:r>
                <a:r>
                  <a:rPr lang="en-US" sz="3200" b="1" dirty="0" err="1" smtClean="0">
                    <a:solidFill>
                      <a:srgbClr val="C00000"/>
                    </a:solidFill>
                    <a:latin typeface="Times New Roman" pitchFamily="18" charset="0"/>
                  </a:rPr>
                  <a:t>tác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Times New Roman" pitchFamily="18" charset="0"/>
                  </a:rPr>
                  <a:t>dụng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Times New Roman" pitchFamily="18" charset="0"/>
                  </a:rPr>
                  <a:t>với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>
                    <a:solidFill>
                      <a:schemeClr val="tx1"/>
                    </a:solidFill>
                    <a:latin typeface=".VnArial" pitchFamily="34" charset="0"/>
                  </a:rPr>
                  <a:t>” 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itchFamily="18" charset="0"/>
                  </a:rPr>
                  <a:t>hay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</a:rPr>
                  <a:t>“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Times New Roman" pitchFamily="18" charset="0"/>
                  </a:rPr>
                  <a:t>phản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Times New Roman" pitchFamily="18" charset="0"/>
                  </a:rPr>
                  <a:t>ứng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Times New Roman" pitchFamily="18" charset="0"/>
                  </a:rPr>
                  <a:t>với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</a:rPr>
                  <a:t>”.</a:t>
                </a:r>
              </a:p>
              <a:p>
                <a:pPr eaLnBrk="0" hangingPunct="0">
                  <a:lnSpc>
                    <a:spcPct val="150000"/>
                  </a:lnSpc>
                </a:pPr>
                <a:r>
                  <a:rPr lang="en-US" sz="3200" b="1" dirty="0">
                    <a:solidFill>
                      <a:schemeClr val="tx1"/>
                    </a:solidFill>
                    <a:latin typeface=".VnArial" pitchFamily="34" charset="0"/>
                  </a:rPr>
                  <a:t>    +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</a:rPr>
                  <a:t>Dấu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</a:rPr>
                  <a:t> “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itchFamily="18" charset="0"/>
                  </a:rPr>
                  <a:t>+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</a:rPr>
                  <a:t>” ở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</a:rPr>
                  <a:t>sau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</a:rPr>
                  <a:t>phản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</a:rPr>
                  <a:t>ứng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</a:rPr>
                  <a:t>đọc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</a:rPr>
                  <a:t>là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</a:rPr>
                  <a:t> “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Times New Roman" pitchFamily="18" charset="0"/>
                  </a:rPr>
                  <a:t>và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</a:rPr>
                  <a:t>”.</a:t>
                </a:r>
              </a:p>
              <a:p>
                <a:pPr eaLnBrk="0" hangingPunct="0">
                  <a:lnSpc>
                    <a:spcPct val="150000"/>
                  </a:lnSpc>
                </a:pPr>
                <a:r>
                  <a:rPr lang="en-US" sz="3200" b="1" dirty="0">
                    <a:solidFill>
                      <a:schemeClr val="tx1"/>
                    </a:solidFill>
                    <a:latin typeface=".VnArial" pitchFamily="34" charset="0"/>
                  </a:rPr>
                  <a:t>    +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</a:rPr>
                  <a:t>Dấu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itchFamily="18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latin typeface="Times New Roman" pitchFamily="18" charset="0"/>
                    <a:sym typeface="Wingdings" pitchFamily="2" charset="2"/>
                  </a:rPr>
                  <a:t>”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  <a:sym typeface="Wingdings" pitchFamily="2" charset="2"/>
                  </a:rPr>
                  <a:t>đọc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itchFamily="18" charset="0"/>
                    <a:sym typeface="Wingdings" pitchFamily="2" charset="2"/>
                  </a:rPr>
                  <a:t>là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itchFamily="18" charset="0"/>
                    <a:sym typeface="Wingdings" pitchFamily="2" charset="2"/>
                  </a:rPr>
                  <a:t>“</a:t>
                </a:r>
                <a:r>
                  <a:rPr lang="en-US" sz="3200" b="1" dirty="0" err="1" smtClean="0">
                    <a:solidFill>
                      <a:srgbClr val="C00000"/>
                    </a:solidFill>
                    <a:latin typeface="Times New Roman" pitchFamily="18" charset="0"/>
                    <a:sym typeface="Wingdings" pitchFamily="2" charset="2"/>
                  </a:rPr>
                  <a:t>tạo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Times New Roman" pitchFamily="18" charset="0"/>
                    <a:sym typeface="Wingdings" pitchFamily="2" charset="2"/>
                  </a:rPr>
                  <a:t>thành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sym typeface="Wingdings" pitchFamily="2" charset="2"/>
                  </a:rPr>
                  <a:t>” hay “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Times New Roman" pitchFamily="18" charset="0"/>
                    <a:sym typeface="Wingdings" pitchFamily="2" charset="2"/>
                  </a:rPr>
                  <a:t>tạo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Times New Roman" pitchFamily="18" charset="0"/>
                    <a:sym typeface="Wingdings" pitchFamily="2" charset="2"/>
                  </a:rPr>
                  <a:t>r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sym typeface="Wingdings" pitchFamily="2" charset="2"/>
                  </a:rPr>
                  <a:t>a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itchFamily="18" charset="0"/>
                    <a:sym typeface="Wingdings" pitchFamily="2" charset="2"/>
                  </a:rPr>
                  <a:t>”</a:t>
                </a:r>
                <a:endParaRPr lang="en-US" sz="3200" b="1" dirty="0">
                  <a:solidFill>
                    <a:schemeClr val="tx1"/>
                  </a:solidFill>
                  <a:latin typeface="Times New Roman" pitchFamily="18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8676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369" y="261610"/>
                <a:ext cx="8963261" cy="5112568"/>
              </a:xfrm>
              <a:prstGeom prst="horizontalScroll">
                <a:avLst>
                  <a:gd name="adj" fmla="val 12500"/>
                </a:avLst>
              </a:prstGeom>
              <a:blipFill rotWithShape="1">
                <a:blip r:embed="rId2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22091" y="261610"/>
            <a:ext cx="8229600" cy="52322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Cách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đọc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phương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trình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chữ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của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PƯHH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8" name="Text Box 6"/>
              <p:cNvSpPr txBox="1">
                <a:spLocks noChangeArrowheads="1"/>
              </p:cNvSpPr>
              <p:nvPr/>
            </p:nvSpPr>
            <p:spPr bwMode="auto">
              <a:xfrm>
                <a:off x="611560" y="4825627"/>
                <a:ext cx="873501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1" dirty="0" err="1">
                    <a:solidFill>
                      <a:srgbClr val="C00000"/>
                    </a:solidFill>
                    <a:latin typeface="Times New Roman" pitchFamily="18" charset="0"/>
                  </a:rPr>
                  <a:t>Ví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Times New Roman" pitchFamily="18" charset="0"/>
                  </a:rPr>
                  <a:t>dụ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itchFamily="18" charset="0"/>
                  </a:rPr>
                  <a:t>: </a:t>
                </a:r>
                <a:r>
                  <a:rPr lang="en-US" sz="2800" b="1" dirty="0" smtClean="0">
                    <a:latin typeface="Times New Roman" pitchFamily="18" charset="0"/>
                  </a:rPr>
                  <a:t>Calcium oxide </a:t>
                </a:r>
                <a:r>
                  <a:rPr lang="en-US" sz="2800" b="1" dirty="0">
                    <a:latin typeface="Times New Roman" pitchFamily="18" charset="0"/>
                  </a:rPr>
                  <a:t>+  </a:t>
                </a:r>
                <a:r>
                  <a:rPr lang="en-US" sz="2800" b="1" dirty="0" err="1">
                    <a:latin typeface="Times New Roman" pitchFamily="18" charset="0"/>
                  </a:rPr>
                  <a:t>n</a:t>
                </a:r>
                <a:r>
                  <a:rPr lang="en-US" sz="2800" b="1" dirty="0" err="1" smtClean="0">
                    <a:latin typeface="Times New Roman" pitchFamily="18" charset="0"/>
                  </a:rPr>
                  <a:t>ước</a:t>
                </a:r>
                <a:r>
                  <a:rPr lang="en-US" sz="2800" b="1" dirty="0" smtClean="0">
                    <a:latin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sym typeface="Wingdings" pitchFamily="2" charset="2"/>
                  </a:rPr>
                  <a:t>  Calcium </a:t>
                </a:r>
                <a:r>
                  <a:rPr lang="en-US" sz="2800" b="1" dirty="0" err="1" smtClean="0">
                    <a:latin typeface="Times New Roman" pitchFamily="18" charset="0"/>
                    <a:sym typeface="Wingdings" pitchFamily="2" charset="2"/>
                  </a:rPr>
                  <a:t>hidroxide</a:t>
                </a:r>
                <a:endParaRPr lang="en-US" sz="2800" b="1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867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4825627"/>
                <a:ext cx="8735012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396" t="-11765" b="-329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048000" y="6096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400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286000" y="60960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161764" y="5497753"/>
            <a:ext cx="8820472" cy="1077218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: </a:t>
            </a:r>
            <a:r>
              <a:rPr lang="en-US" sz="3200" dirty="0">
                <a:latin typeface="Times New Roman" pitchFamily="18" charset="0"/>
              </a:rPr>
              <a:t>Calcium oxide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tác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n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</a:rPr>
              <a:t>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tạo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dirty="0">
                <a:latin typeface="Times New Roman" pitchFamily="18" charset="0"/>
                <a:sym typeface="Wingdings" pitchFamily="2" charset="2"/>
              </a:rPr>
              <a:t>Calcium </a:t>
            </a:r>
            <a:r>
              <a:rPr lang="en-US" sz="3200" dirty="0" err="1">
                <a:latin typeface="Times New Roman" pitchFamily="18" charset="0"/>
                <a:sym typeface="Wingdings" pitchFamily="2" charset="2"/>
              </a:rPr>
              <a:t>hidroxide</a:t>
            </a:r>
            <a:endParaRPr lang="en-US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60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8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45584" y="692696"/>
            <a:ext cx="8698416" cy="3501008"/>
          </a:xfrm>
          <a:prstGeom prst="cloudCallout">
            <a:avLst>
              <a:gd name="adj1" fmla="val -57806"/>
              <a:gd name="adj2" fmla="val 107903"/>
            </a:avLst>
          </a:prstGeom>
          <a:ln>
            <a:noFill/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 eaLnBrk="0" hangingPunct="0"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phản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ứng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hoá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</a:rPr>
              <a:t>lượng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chất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tăng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dần</a:t>
            </a:r>
            <a:r>
              <a:rPr lang="en-US" sz="3600" b="1" dirty="0">
                <a:latin typeface="Times New Roman" pitchFamily="18" charset="0"/>
              </a:rPr>
              <a:t>? </a:t>
            </a:r>
            <a:r>
              <a:rPr lang="en-US" sz="3600" b="1" dirty="0" err="1">
                <a:latin typeface="Times New Roman" pitchFamily="18" charset="0"/>
              </a:rPr>
              <a:t>Lượng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chất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giảm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dần</a:t>
            </a:r>
            <a:r>
              <a:rPr lang="en-US" sz="3600" b="1" dirty="0">
                <a:latin typeface="Times New Roman" pitchFamily="18" charset="0"/>
              </a:rPr>
              <a:t> ?</a:t>
            </a:r>
          </a:p>
        </p:txBody>
      </p:sp>
      <p:pic>
        <p:nvPicPr>
          <p:cNvPr id="25606" name="Picture 6" descr="TRFAQ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213" y="5084713"/>
            <a:ext cx="2089594" cy="17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3974" y="188640"/>
            <a:ext cx="37242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I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. ĐỊNH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NGHĨA :</a:t>
            </a:r>
          </a:p>
        </p:txBody>
      </p:sp>
      <p:pic>
        <p:nvPicPr>
          <p:cNvPr id="6" name="Picture 2" descr="C:\Users\HUYEN\Desktop\BACKGROUND\pngtree-flask-illustration-of-chemical-experiment-png-image_4543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7" b="97556" l="10000" r="90000">
                        <a14:backgroundMark x1="6833" y1="37222" x2="6833" y2="3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14801"/>
            <a:ext cx="2574032" cy="315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1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179512" y="1033492"/>
            <a:ext cx="8784976" cy="5563860"/>
          </a:xfrm>
          <a:prstGeom prst="rect">
            <a:avLst/>
          </a:prstGeom>
          <a:ln>
            <a:noFill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625475" lvl="2" indent="-571500" algn="just">
              <a:lnSpc>
                <a:spcPct val="120000"/>
              </a:lnSpc>
              <a:spcBef>
                <a:spcPct val="20000"/>
              </a:spcBef>
              <a:buFontTx/>
              <a:buChar char="-"/>
            </a:pP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</a:rPr>
              <a:t>Phản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</a:rPr>
              <a:t>ứng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</a:rPr>
              <a:t>hoá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</a:rPr>
              <a:t>học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là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quá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trình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làm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biến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đổi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chất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này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thành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chất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khác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625475" lvl="2" indent="-571500" algn="just">
              <a:lnSpc>
                <a:spcPct val="120000"/>
              </a:lnSpc>
              <a:spcBef>
                <a:spcPct val="20000"/>
              </a:spcBef>
              <a:buFontTx/>
              <a:buChar char="-"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</a:rPr>
              <a:t>Chất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bị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biến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đổi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phản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ứng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là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chất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phản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</a:rPr>
              <a:t>ứng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</a:rPr>
              <a:t> hay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</a:rPr>
              <a:t>chất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</a:rPr>
              <a:t>tham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</a:rPr>
              <a:t>gia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 marL="625475" lvl="2" indent="-571500" algn="just">
              <a:lnSpc>
                <a:spcPct val="120000"/>
              </a:lnSpc>
              <a:spcBef>
                <a:spcPct val="20000"/>
              </a:spcBef>
              <a:buFontTx/>
              <a:buChar char="-"/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Chất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mới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sinh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ra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sản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phẩm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  <a:p>
            <a:pPr marL="625475" lvl="2" indent="-571500" algn="just">
              <a:lnSpc>
                <a:spcPct val="120000"/>
              </a:lnSpc>
              <a:spcBef>
                <a:spcPct val="20000"/>
              </a:spcBef>
              <a:buFontTx/>
              <a:buChar char="-"/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Trong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quá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trình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phản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ứng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lượng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chất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phản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ứng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giảm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dần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lượng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sản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phẩm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tăng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dần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2816" y="350988"/>
            <a:ext cx="37242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I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. ĐỊNH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NGHĨA :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77" y="4365104"/>
            <a:ext cx="814647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dirty="0">
                <a:ln w="9525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5400" dirty="0">
              <a:ln w="9525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9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1009</Words>
  <Application>Microsoft Office PowerPoint</Application>
  <PresentationFormat>On-screen Show (4:3)</PresentationFormat>
  <Paragraphs>151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Sơ đồ phản ứng giữa Magnesium (Mg) và Hydrochloric acid (HCl) tạo ra Magnesium chloride và khí hidrogen như sau: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</dc:creator>
  <cp:lastModifiedBy>HUYEN</cp:lastModifiedBy>
  <cp:revision>2</cp:revision>
  <dcterms:created xsi:type="dcterms:W3CDTF">2021-10-19T08:30:24Z</dcterms:created>
  <dcterms:modified xsi:type="dcterms:W3CDTF">2021-10-19T08:38:44Z</dcterms:modified>
</cp:coreProperties>
</file>